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9.xml" Type="http://schemas.openxmlformats.org/officeDocument/2006/relationships/slide" Id="rId34"/><Relationship Target="slides/slide27.xml" Type="http://schemas.openxmlformats.org/officeDocument/2006/relationships/slide" Id="rId32"/><Relationship Target="slides/slide28.xml" Type="http://schemas.openxmlformats.org/officeDocument/2006/relationships/slide" Id="rId33"/><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3.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 name="Shape 32"/>
        <p:cNvGrpSpPr/>
        <p:nvPr/>
      </p:nvGrpSpPr>
      <p:grpSpPr>
        <a:xfrm>
          <a:off y="0" x="0"/>
          <a:ext cy="0" cx="0"/>
          <a:chOff y="0" x="0"/>
          <a:chExt cy="0" cx="0"/>
        </a:xfrm>
      </p:grpSpPr>
      <p:sp>
        <p:nvSpPr>
          <p:cNvPr id="33" name="Shape 3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4" name="Shape 3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4" name="Shape 84"/>
        <p:cNvGrpSpPr/>
        <p:nvPr/>
      </p:nvGrpSpPr>
      <p:grpSpPr>
        <a:xfrm>
          <a:off y="0" x="0"/>
          <a:ext cy="0" cx="0"/>
          <a:chOff y="0" x="0"/>
          <a:chExt cy="0" cx="0"/>
        </a:xfrm>
      </p:grpSpPr>
      <p:sp>
        <p:nvSpPr>
          <p:cNvPr id="85" name="Shape 8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6" name="Shape 8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9" name="Shape 99"/>
        <p:cNvGrpSpPr/>
        <p:nvPr/>
      </p:nvGrpSpPr>
      <p:grpSpPr>
        <a:xfrm>
          <a:off y="0" x="0"/>
          <a:ext cy="0" cx="0"/>
          <a:chOff y="0" x="0"/>
          <a:chExt cy="0" cx="0"/>
        </a:xfrm>
      </p:grpSpPr>
      <p:sp>
        <p:nvSpPr>
          <p:cNvPr id="100" name="Shape 10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1" name="Shape 10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4" name="Shape 104"/>
        <p:cNvGrpSpPr/>
        <p:nvPr/>
      </p:nvGrpSpPr>
      <p:grpSpPr>
        <a:xfrm>
          <a:off y="0" x="0"/>
          <a:ext cy="0" cx="0"/>
          <a:chOff y="0" x="0"/>
          <a:chExt cy="0" cx="0"/>
        </a:xfrm>
      </p:grpSpPr>
      <p:sp>
        <p:nvSpPr>
          <p:cNvPr id="105" name="Shape 10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6" name="Shape 10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1" name="Shape 111"/>
        <p:cNvGrpSpPr/>
        <p:nvPr/>
      </p:nvGrpSpPr>
      <p:grpSpPr>
        <a:xfrm>
          <a:off y="0" x="0"/>
          <a:ext cy="0" cx="0"/>
          <a:chOff y="0" x="0"/>
          <a:chExt cy="0" cx="0"/>
        </a:xfrm>
      </p:grpSpPr>
      <p:sp>
        <p:nvSpPr>
          <p:cNvPr id="112" name="Shape 11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3" name="Shape 11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6" name="Shape 116"/>
        <p:cNvGrpSpPr/>
        <p:nvPr/>
      </p:nvGrpSpPr>
      <p:grpSpPr>
        <a:xfrm>
          <a:off y="0" x="0"/>
          <a:ext cy="0" cx="0"/>
          <a:chOff y="0" x="0"/>
          <a:chExt cy="0" cx="0"/>
        </a:xfrm>
      </p:grpSpPr>
      <p:sp>
        <p:nvSpPr>
          <p:cNvPr id="117" name="Shape 11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8" name="Shape 11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3" name="Shape 123"/>
        <p:cNvGrpSpPr/>
        <p:nvPr/>
      </p:nvGrpSpPr>
      <p:grpSpPr>
        <a:xfrm>
          <a:off y="0" x="0"/>
          <a:ext cy="0" cx="0"/>
          <a:chOff y="0" x="0"/>
          <a:chExt cy="0" cx="0"/>
        </a:xfrm>
      </p:grpSpPr>
      <p:sp>
        <p:nvSpPr>
          <p:cNvPr id="124" name="Shape 12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5" name="Shape 12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8" name="Shape 128"/>
        <p:cNvGrpSpPr/>
        <p:nvPr/>
      </p:nvGrpSpPr>
      <p:grpSpPr>
        <a:xfrm>
          <a:off y="0" x="0"/>
          <a:ext cy="0" cx="0"/>
          <a:chOff y="0" x="0"/>
          <a:chExt cy="0" cx="0"/>
        </a:xfrm>
      </p:grpSpPr>
      <p:sp>
        <p:nvSpPr>
          <p:cNvPr id="129" name="Shape 12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0" name="Shape 13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5" name="Shape 135"/>
        <p:cNvGrpSpPr/>
        <p:nvPr/>
      </p:nvGrpSpPr>
      <p:grpSpPr>
        <a:xfrm>
          <a:off y="0" x="0"/>
          <a:ext cy="0" cx="0"/>
          <a:chOff y="0" x="0"/>
          <a:chExt cy="0" cx="0"/>
        </a:xfrm>
      </p:grpSpPr>
      <p:sp>
        <p:nvSpPr>
          <p:cNvPr id="136" name="Shape 13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7" name="Shape 13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0" name="Shape 140"/>
        <p:cNvGrpSpPr/>
        <p:nvPr/>
      </p:nvGrpSpPr>
      <p:grpSpPr>
        <a:xfrm>
          <a:off y="0" x="0"/>
          <a:ext cy="0" cx="0"/>
          <a:chOff y="0" x="0"/>
          <a:chExt cy="0" cx="0"/>
        </a:xfrm>
      </p:grpSpPr>
      <p:sp>
        <p:nvSpPr>
          <p:cNvPr id="141" name="Shape 14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2" name="Shape 14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7" name="Shape 147"/>
        <p:cNvGrpSpPr/>
        <p:nvPr/>
      </p:nvGrpSpPr>
      <p:grpSpPr>
        <a:xfrm>
          <a:off y="0" x="0"/>
          <a:ext cy="0" cx="0"/>
          <a:chOff y="0" x="0"/>
          <a:chExt cy="0" cx="0"/>
        </a:xfrm>
      </p:grpSpPr>
      <p:sp>
        <p:nvSpPr>
          <p:cNvPr id="148" name="Shape 14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9" name="Shape 14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n"/>
              <a:t>The goal is NOT to become the best at rolling posters, it’s to figure out the best way, and define the steps and tools so others can become better than you.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 name="Shape 37"/>
        <p:cNvGrpSpPr/>
        <p:nvPr/>
      </p:nvGrpSpPr>
      <p:grpSpPr>
        <a:xfrm>
          <a:off y="0" x="0"/>
          <a:ext cy="0" cx="0"/>
          <a:chOff y="0" x="0"/>
          <a:chExt cy="0" cx="0"/>
        </a:xfrm>
      </p:grpSpPr>
      <p:sp>
        <p:nvSpPr>
          <p:cNvPr id="38" name="Shape 3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9" name="Shape 3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2" name="Shape 152"/>
        <p:cNvGrpSpPr/>
        <p:nvPr/>
      </p:nvGrpSpPr>
      <p:grpSpPr>
        <a:xfrm>
          <a:off y="0" x="0"/>
          <a:ext cy="0" cx="0"/>
          <a:chOff y="0" x="0"/>
          <a:chExt cy="0" cx="0"/>
        </a:xfrm>
      </p:grpSpPr>
      <p:sp>
        <p:nvSpPr>
          <p:cNvPr id="153" name="Shape 15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4" name="Shape 15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9" name="Shape 159"/>
        <p:cNvGrpSpPr/>
        <p:nvPr/>
      </p:nvGrpSpPr>
      <p:grpSpPr>
        <a:xfrm>
          <a:off y="0" x="0"/>
          <a:ext cy="0" cx="0"/>
          <a:chOff y="0" x="0"/>
          <a:chExt cy="0" cx="0"/>
        </a:xfrm>
      </p:grpSpPr>
      <p:sp>
        <p:nvSpPr>
          <p:cNvPr id="160" name="Shape 16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1" name="Shape 16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4" name="Shape 164"/>
        <p:cNvGrpSpPr/>
        <p:nvPr/>
      </p:nvGrpSpPr>
      <p:grpSpPr>
        <a:xfrm>
          <a:off y="0" x="0"/>
          <a:ext cy="0" cx="0"/>
          <a:chOff y="0" x="0"/>
          <a:chExt cy="0" cx="0"/>
        </a:xfrm>
      </p:grpSpPr>
      <p:sp>
        <p:nvSpPr>
          <p:cNvPr id="165" name="Shape 16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6" name="Shape 16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1" name="Shape 171"/>
        <p:cNvGrpSpPr/>
        <p:nvPr/>
      </p:nvGrpSpPr>
      <p:grpSpPr>
        <a:xfrm>
          <a:off y="0" x="0"/>
          <a:ext cy="0" cx="0"/>
          <a:chOff y="0" x="0"/>
          <a:chExt cy="0" cx="0"/>
        </a:xfrm>
      </p:grpSpPr>
      <p:sp>
        <p:nvSpPr>
          <p:cNvPr id="172" name="Shape 17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3" name="Shape 17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6" name="Shape 176"/>
        <p:cNvGrpSpPr/>
        <p:nvPr/>
      </p:nvGrpSpPr>
      <p:grpSpPr>
        <a:xfrm>
          <a:off y="0" x="0"/>
          <a:ext cy="0" cx="0"/>
          <a:chOff y="0" x="0"/>
          <a:chExt cy="0" cx="0"/>
        </a:xfrm>
      </p:grpSpPr>
      <p:sp>
        <p:nvSpPr>
          <p:cNvPr id="177" name="Shape 17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8" name="Shape 17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4" name="Shape 184"/>
        <p:cNvGrpSpPr/>
        <p:nvPr/>
      </p:nvGrpSpPr>
      <p:grpSpPr>
        <a:xfrm>
          <a:off y="0" x="0"/>
          <a:ext cy="0" cx="0"/>
          <a:chOff y="0" x="0"/>
          <a:chExt cy="0" cx="0"/>
        </a:xfrm>
      </p:grpSpPr>
      <p:sp>
        <p:nvSpPr>
          <p:cNvPr id="185" name="Shape 18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6" name="Shape 18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9" name="Shape 189"/>
        <p:cNvGrpSpPr/>
        <p:nvPr/>
      </p:nvGrpSpPr>
      <p:grpSpPr>
        <a:xfrm>
          <a:off y="0" x="0"/>
          <a:ext cy="0" cx="0"/>
          <a:chOff y="0" x="0"/>
          <a:chExt cy="0" cx="0"/>
        </a:xfrm>
      </p:grpSpPr>
      <p:sp>
        <p:nvSpPr>
          <p:cNvPr id="190" name="Shape 19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1" name="Shape 19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5" name="Shape 195"/>
        <p:cNvGrpSpPr/>
        <p:nvPr/>
      </p:nvGrpSpPr>
      <p:grpSpPr>
        <a:xfrm>
          <a:off y="0" x="0"/>
          <a:ext cy="0" cx="0"/>
          <a:chOff y="0" x="0"/>
          <a:chExt cy="0" cx="0"/>
        </a:xfrm>
      </p:grpSpPr>
      <p:sp>
        <p:nvSpPr>
          <p:cNvPr id="196" name="Shape 19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7" name="Shape 19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1" name="Shape 201"/>
        <p:cNvGrpSpPr/>
        <p:nvPr/>
      </p:nvGrpSpPr>
      <p:grpSpPr>
        <a:xfrm>
          <a:off y="0" x="0"/>
          <a:ext cy="0" cx="0"/>
          <a:chOff y="0" x="0"/>
          <a:chExt cy="0" cx="0"/>
        </a:xfrm>
      </p:grpSpPr>
      <p:sp>
        <p:nvSpPr>
          <p:cNvPr id="202" name="Shape 20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3" name="Shape 20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6" name="Shape 206"/>
        <p:cNvGrpSpPr/>
        <p:nvPr/>
      </p:nvGrpSpPr>
      <p:grpSpPr>
        <a:xfrm>
          <a:off y="0" x="0"/>
          <a:ext cy="0" cx="0"/>
          <a:chOff y="0" x="0"/>
          <a:chExt cy="0" cx="0"/>
        </a:xfrm>
      </p:grpSpPr>
      <p:sp>
        <p:nvSpPr>
          <p:cNvPr id="207" name="Shape 20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8" name="Shape 20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 name="Shape 42"/>
        <p:cNvGrpSpPr/>
        <p:nvPr/>
      </p:nvGrpSpPr>
      <p:grpSpPr>
        <a:xfrm>
          <a:off y="0" x="0"/>
          <a:ext cy="0" cx="0"/>
          <a:chOff y="0" x="0"/>
          <a:chExt cy="0" cx="0"/>
        </a:xfrm>
      </p:grpSpPr>
      <p:sp>
        <p:nvSpPr>
          <p:cNvPr id="43" name="Shape 4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4" name="Shape 4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 name="Shape 47"/>
        <p:cNvGrpSpPr/>
        <p:nvPr/>
      </p:nvGrpSpPr>
      <p:grpSpPr>
        <a:xfrm>
          <a:off y="0" x="0"/>
          <a:ext cy="0" cx="0"/>
          <a:chOff y="0" x="0"/>
          <a:chExt cy="0" cx="0"/>
        </a:xfrm>
      </p:grpSpPr>
      <p:sp>
        <p:nvSpPr>
          <p:cNvPr id="48" name="Shape 4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9" name="Shape 4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3" name="Shape 53"/>
        <p:cNvGrpSpPr/>
        <p:nvPr/>
      </p:nvGrpSpPr>
      <p:grpSpPr>
        <a:xfrm>
          <a:off y="0" x="0"/>
          <a:ext cy="0" cx="0"/>
          <a:chOff y="0" x="0"/>
          <a:chExt cy="0" cx="0"/>
        </a:xfrm>
      </p:grpSpPr>
      <p:sp>
        <p:nvSpPr>
          <p:cNvPr id="54" name="Shape 5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5" name="Shape 5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8" name="Shape 58"/>
        <p:cNvGrpSpPr/>
        <p:nvPr/>
      </p:nvGrpSpPr>
      <p:grpSpPr>
        <a:xfrm>
          <a:off y="0" x="0"/>
          <a:ext cy="0" cx="0"/>
          <a:chOff y="0" x="0"/>
          <a:chExt cy="0" cx="0"/>
        </a:xfrm>
      </p:grpSpPr>
      <p:sp>
        <p:nvSpPr>
          <p:cNvPr id="59" name="Shape 5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0" name="Shape 6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7" name="Shape 67"/>
        <p:cNvGrpSpPr/>
        <p:nvPr/>
      </p:nvGrpSpPr>
      <p:grpSpPr>
        <a:xfrm>
          <a:off y="0" x="0"/>
          <a:ext cy="0" cx="0"/>
          <a:chOff y="0" x="0"/>
          <a:chExt cy="0" cx="0"/>
        </a:xfrm>
      </p:grpSpPr>
      <p:sp>
        <p:nvSpPr>
          <p:cNvPr id="68" name="Shape 6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9" name="Shape 6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2" name="Shape 72"/>
        <p:cNvGrpSpPr/>
        <p:nvPr/>
      </p:nvGrpSpPr>
      <p:grpSpPr>
        <a:xfrm>
          <a:off y="0" x="0"/>
          <a:ext cy="0" cx="0"/>
          <a:chOff y="0" x="0"/>
          <a:chExt cy="0" cx="0"/>
        </a:xfrm>
      </p:grpSpPr>
      <p:sp>
        <p:nvSpPr>
          <p:cNvPr id="73" name="Shape 7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4" name="Shape 7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9" name="Shape 79"/>
        <p:cNvGrpSpPr/>
        <p:nvPr/>
      </p:nvGrpSpPr>
      <p:grpSpPr>
        <a:xfrm>
          <a:off y="0" x="0"/>
          <a:ext cy="0" cx="0"/>
          <a:chOff y="0" x="0"/>
          <a:chExt cy="0" cx="0"/>
        </a:xfrm>
      </p:grpSpPr>
      <p:sp>
        <p:nvSpPr>
          <p:cNvPr id="80" name="Shape 8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1" name="Shape 8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y="0" x="0"/>
          <a:ext cy="0" cx="0"/>
          <a:chOff y="0" x="0"/>
          <a:chExt cy="0" cx="0"/>
        </a:xfrm>
      </p:grpSpPr>
      <p:sp>
        <p:nvSpPr>
          <p:cNvPr id="9" name="Shape 9"/>
          <p:cNvSpPr txBox="1"/>
          <p:nvPr>
            <p:ph type="ctrTitle"/>
          </p:nvPr>
        </p:nvSpPr>
        <p:spPr>
          <a:xfrm>
            <a:off y="1583342" x="685800"/>
            <a:ext cy="1159856"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0" name="Shape 10"/>
          <p:cNvSpPr txBox="1"/>
          <p:nvPr>
            <p:ph idx="1" type="subTitle"/>
          </p:nvPr>
        </p:nvSpPr>
        <p:spPr>
          <a:xfrm>
            <a:off y="2840053" x="685800"/>
            <a:ext cy="784737"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11" name="Shape 11"/>
          <p:cNvSpPr txBox="1"/>
          <p:nvPr>
            <p:ph idx="12" type="sldNum"/>
          </p:nvPr>
        </p:nvSpPr>
        <p:spPr>
          <a:xfrm>
            <a:off y="4749850" x="8556791"/>
            <a:ext cy="393524"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y="0" x="0"/>
          <a:ext cy="0" cx="0"/>
          <a:chOff y="0" x="0"/>
          <a:chExt cy="0" cx="0"/>
        </a:xfrm>
      </p:grpSpPr>
      <p:sp>
        <p:nvSpPr>
          <p:cNvPr id="13" name="Shape 13"/>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y="1200150" x="457200"/>
            <a:ext cy="372568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y="4749850" x="8556791"/>
            <a:ext cy="393524"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y="0" x="0"/>
          <a:ext cy="0" cx="0"/>
          <a:chOff y="0" x="0"/>
          <a:chExt cy="0" cx="0"/>
        </a:xfrm>
      </p:grpSpPr>
      <p:sp>
        <p:nvSpPr>
          <p:cNvPr id="17" name="Shape 17"/>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y="1200150" x="457200"/>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y="1200150" x="4692273"/>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y="4749850" x="8556791"/>
            <a:ext cy="393524"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y="0" x="0"/>
          <a:ext cy="0" cx="0"/>
          <a:chOff y="0" x="0"/>
          <a:chExt cy="0" cx="0"/>
        </a:xfrm>
      </p:grpSpPr>
      <p:sp>
        <p:nvSpPr>
          <p:cNvPr id="22" name="Shape 22"/>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y="4749850" x="8556791"/>
            <a:ext cy="393524"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y="0" x="0"/>
          <a:ext cy="0" cx="0"/>
          <a:chOff y="0" x="0"/>
          <a:chExt cy="0" cx="0"/>
        </a:xfrm>
      </p:grpSpPr>
      <p:sp>
        <p:nvSpPr>
          <p:cNvPr id="25" name="Shape 25"/>
          <p:cNvSpPr txBox="1"/>
          <p:nvPr>
            <p:ph idx="1" type="body"/>
          </p:nvPr>
        </p:nvSpPr>
        <p:spPr>
          <a:xfrm>
            <a:off y="4406309" x="457200"/>
            <a:ext cy="519520" cx="8229600"/>
          </a:xfrm>
          <a:prstGeom prst="rect">
            <a:avLst/>
          </a:prstGeom>
        </p:spPr>
        <p:txBody>
          <a:bodyPr bIns="91425" rIns="91425" lIns="91425" tIns="91425" anchor="t" anchorCtr="0"/>
          <a:lstStyle>
            <a:lvl1pPr algn="ctr">
              <a:spcBef>
                <a:spcPts val="360"/>
              </a:spcBef>
              <a:buSzPct val="100000"/>
              <a:buNone/>
              <a:defRPr sz="1800"/>
            </a:lvl1pPr>
          </a:lstStyle>
          <a:p/>
        </p:txBody>
      </p:sp>
      <p:sp>
        <p:nvSpPr>
          <p:cNvPr id="26" name="Shape 26"/>
          <p:cNvSpPr txBox="1"/>
          <p:nvPr>
            <p:ph idx="12" type="sldNum"/>
          </p:nvPr>
        </p:nvSpPr>
        <p:spPr>
          <a:xfrm>
            <a:off y="4749850" x="8556791"/>
            <a:ext cy="393524"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y="0" x="0"/>
          <a:ext cy="0" cx="0"/>
          <a:chOff y="0" x="0"/>
          <a:chExt cy="0" cx="0"/>
        </a:xfrm>
      </p:grpSpPr>
      <p:sp>
        <p:nvSpPr>
          <p:cNvPr id="28" name="Shape 28"/>
          <p:cNvSpPr txBox="1"/>
          <p:nvPr>
            <p:ph idx="12" type="sldNum"/>
          </p:nvPr>
        </p:nvSpPr>
        <p:spPr>
          <a:xfrm>
            <a:off y="4749850" x="8556791"/>
            <a:ext cy="393524"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250" cx="8229600"/>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200150" x="457200"/>
            <a:ext cy="3725680" cx="8229600"/>
          </a:xfrm>
          <a:prstGeom prst="rect">
            <a:avLst/>
          </a:prstGeom>
          <a:noFill/>
          <a:ln>
            <a:noFill/>
          </a:ln>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
        <p:nvSpPr>
          <p:cNvPr id="7" name="Shape 7"/>
          <p:cNvSpPr txBox="1"/>
          <p:nvPr>
            <p:ph idx="12" type="sldNum"/>
          </p:nvPr>
        </p:nvSpPr>
        <p:spPr>
          <a:xfrm>
            <a:off y="4749850" x="8556791"/>
            <a:ext cy="393524" cx="548699"/>
          </a:xfrm>
          <a:prstGeom prst="rect">
            <a:avLst/>
          </a:prstGeom>
          <a:noFill/>
          <a:ln>
            <a:noFill/>
          </a:ln>
        </p:spPr>
        <p:txBody>
          <a:bodyPr bIns="91425" rIns="91425" lIns="91425" t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2.jp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6.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6.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6.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6.xml" Type="http://schemas.openxmlformats.org/officeDocument/2006/relationships/slideLayout" Id="rId1"/><Relationship Target="../media/image03.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6.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6.xml" Type="http://schemas.openxmlformats.org/officeDocument/2006/relationships/slideLayout" Id="rId1"/><Relationship Target="../media/image14.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6.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6.xml" Type="http://schemas.openxmlformats.org/officeDocument/2006/relationships/slideLayout" Id="rId1"/><Relationship Target="../media/image08.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6.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6.xml" Type="http://schemas.openxmlformats.org/officeDocument/2006/relationships/slideLayout" Id="rId1"/><Relationship Target="http://youtube.com/v/iFfp9J8WA7E" Type="http://schemas.openxmlformats.org/officeDocument/2006/relationships/hyperlink" TargetMode="External" Id="rId4"/><Relationship Target="../media/image05.jpg" Type="http://schemas.openxmlformats.org/officeDocument/2006/relationships/image" Id="rId5"/></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6.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6.xml" Type="http://schemas.openxmlformats.org/officeDocument/2006/relationships/slideLayout" Id="rId1"/></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6.xml" Type="http://schemas.openxmlformats.org/officeDocument/2006/relationships/slideLayout" Id="rId1"/><Relationship Target="../media/image12.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6.xml" Type="http://schemas.openxmlformats.org/officeDocument/2006/relationships/slideLayout" Id="rId1"/></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6.xml" Type="http://schemas.openxmlformats.org/officeDocument/2006/relationships/slideLayout" Id="rId1"/><Relationship Target="../media/image13.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6.xml" Type="http://schemas.openxmlformats.org/officeDocument/2006/relationships/slideLayout" Id="rId1"/></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6.xml" Type="http://schemas.openxmlformats.org/officeDocument/2006/relationships/slideLayout" Id="rId1"/><Relationship Target="../media/image11.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6.xml" Type="http://schemas.openxmlformats.org/officeDocument/2006/relationships/slideLayout" Id="rId1"/></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6.xml" Type="http://schemas.openxmlformats.org/officeDocument/2006/relationships/slideLayout" Id="rId1"/></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6.xml" Type="http://schemas.openxmlformats.org/officeDocument/2006/relationships/slideLayout" Id="rId1"/></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6.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6.xml" Type="http://schemas.openxmlformats.org/officeDocument/2006/relationships/slideLayout" Id="rId1"/><Relationship Target="../media/image01.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6.xml" Type="http://schemas.openxmlformats.org/officeDocument/2006/relationships/slideLayout" Id="rId1"/><Relationship Target="../media/image07.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6.xml" Type="http://schemas.openxmlformats.org/officeDocument/2006/relationships/slideLayout" Id="rId1"/><Relationship Target="../media/image09.jpg" Type="http://schemas.openxmlformats.org/officeDocument/2006/relationships/image" Id="rId4"/><Relationship Target="../media/image06.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6.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6.xml" Type="http://schemas.openxmlformats.org/officeDocument/2006/relationships/slideLayout" Id="rId1"/><Relationship Target="../media/image00.jpg" Type="http://schemas.openxmlformats.org/officeDocument/2006/relationships/image" Id="rId4"/><Relationship Target="../media/image04.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6.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6.xml" Type="http://schemas.openxmlformats.org/officeDocument/2006/relationships/slideLayout" Id="rId1"/><Relationship Target="../media/image10.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y="0" x="0"/>
          <a:ext cy="0" cx="0"/>
          <a:chOff y="0" x="0"/>
          <a:chExt cy="0" cx="0"/>
        </a:xfrm>
      </p:grpSpPr>
      <p:pic>
        <p:nvPicPr>
          <p:cNvPr id="30" name="Shape 30"/>
          <p:cNvPicPr preferRelativeResize="0"/>
          <p:nvPr/>
        </p:nvPicPr>
        <p:blipFill>
          <a:blip r:embed="rId3">
            <a:alphaModFix/>
          </a:blip>
          <a:stretch>
            <a:fillRect/>
          </a:stretch>
        </p:blipFill>
        <p:spPr>
          <a:xfrm>
            <a:off y="2205208" x="2651899"/>
            <a:ext cy="1282749" cx="3840199"/>
          </a:xfrm>
          <a:prstGeom prst="rect">
            <a:avLst/>
          </a:prstGeom>
          <a:noFill/>
          <a:ln>
            <a:noFill/>
          </a:ln>
        </p:spPr>
      </p:pic>
      <p:sp>
        <p:nvSpPr>
          <p:cNvPr id="31" name="Shape 31"/>
          <p:cNvSpPr txBox="1"/>
          <p:nvPr>
            <p:ph type="ctrTitle"/>
          </p:nvPr>
        </p:nvSpPr>
        <p:spPr>
          <a:xfrm>
            <a:off y="1425138" x="685800"/>
            <a:ext cy="1159799" cx="7772400"/>
          </a:xfrm>
          <a:prstGeom prst="rect">
            <a:avLst/>
          </a:prstGeom>
        </p:spPr>
        <p:txBody>
          <a:bodyPr bIns="91425" rIns="91425" lIns="91425" tIns="91425" anchor="b" anchorCtr="0">
            <a:noAutofit/>
          </a:bodyPr>
          <a:lstStyle/>
          <a:p>
            <a:pPr>
              <a:spcBef>
                <a:spcPts val="0"/>
              </a:spcBef>
              <a:buNone/>
            </a:pPr>
            <a:r>
              <a:rPr lang="en">
                <a:latin typeface="Raleway"/>
                <a:ea typeface="Raleway"/>
                <a:cs typeface="Raleway"/>
                <a:sym typeface="Raleway"/>
              </a:rPr>
              <a:t>Zero to ONE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y="0" x="0"/>
          <a:ext cy="0" cx="0"/>
          <a:chOff y="0" x="0"/>
          <a:chExt cy="0" cx="0"/>
        </a:xfrm>
      </p:grpSpPr>
      <p:sp>
        <p:nvSpPr>
          <p:cNvPr id="83" name="Shape 83"/>
          <p:cNvSpPr txBox="1"/>
          <p:nvPr/>
        </p:nvSpPr>
        <p:spPr>
          <a:xfrm>
            <a:off y="1643400" x="1477500"/>
            <a:ext cy="1856700" cx="6188999"/>
          </a:xfrm>
          <a:prstGeom prst="rect">
            <a:avLst/>
          </a:prstGeom>
          <a:noFill/>
          <a:ln>
            <a:noFill/>
          </a:ln>
        </p:spPr>
        <p:txBody>
          <a:bodyPr bIns="91425" rIns="91425" lIns="91425" tIns="91425" anchor="t" anchorCtr="0">
            <a:noAutofit/>
          </a:bodyPr>
          <a:lstStyle/>
          <a:p>
            <a:pPr>
              <a:spcBef>
                <a:spcPts val="0"/>
              </a:spcBef>
              <a:buNone/>
            </a:pPr>
            <a:r>
              <a:rPr b="1" sz="3600" lang="en">
                <a:solidFill>
                  <a:schemeClr val="dk1"/>
                </a:solidFill>
                <a:latin typeface="Raleway"/>
                <a:ea typeface="Raleway"/>
                <a:cs typeface="Raleway"/>
                <a:sym typeface="Raleway"/>
              </a:rPr>
              <a:t>2. Start with the end in mind, and work backwards to define step 1</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y="0" x="0"/>
          <a:ext cy="0" cx="0"/>
          <a:chOff y="0" x="0"/>
          <a:chExt cy="0" cx="0"/>
        </a:xfrm>
      </p:grpSpPr>
      <p:sp>
        <p:nvSpPr>
          <p:cNvPr id="88" name="Shape 88"/>
          <p:cNvSpPr txBox="1"/>
          <p:nvPr/>
        </p:nvSpPr>
        <p:spPr>
          <a:xfrm>
            <a:off y="229975" x="324075"/>
            <a:ext cy="702600" cx="8540999"/>
          </a:xfrm>
          <a:prstGeom prst="rect">
            <a:avLst/>
          </a:prstGeom>
          <a:noFill/>
          <a:ln>
            <a:noFill/>
          </a:ln>
        </p:spPr>
        <p:txBody>
          <a:bodyPr bIns="91425" rIns="91425" lIns="91425" tIns="91425" anchor="t" anchorCtr="0">
            <a:noAutofit/>
          </a:bodyPr>
          <a:lstStyle/>
          <a:p>
            <a:pPr rtl="0" lvl="0">
              <a:spcBef>
                <a:spcPts val="0"/>
              </a:spcBef>
              <a:buClr>
                <a:schemeClr val="dk1"/>
              </a:buClr>
              <a:buSzPct val="45833"/>
              <a:buFont typeface="Arial"/>
              <a:buNone/>
            </a:pPr>
            <a:r>
              <a:rPr b="1" sz="2400" lang="en">
                <a:solidFill>
                  <a:schemeClr val="dk1"/>
                </a:solidFill>
                <a:latin typeface="Raleway"/>
                <a:ea typeface="Raleway"/>
                <a:cs typeface="Raleway"/>
                <a:sym typeface="Raleway"/>
              </a:rPr>
              <a:t>2. Start with the end in mind, and work backwards to define step 1</a:t>
            </a:r>
          </a:p>
          <a:p>
            <a:pPr>
              <a:spcBef>
                <a:spcPts val="0"/>
              </a:spcBef>
              <a:buNone/>
            </a:pPr>
            <a:r>
              <a:t/>
            </a:r>
            <a:endParaRPr/>
          </a:p>
        </p:txBody>
      </p:sp>
      <p:sp>
        <p:nvSpPr>
          <p:cNvPr id="89" name="Shape 89"/>
          <p:cNvSpPr txBox="1"/>
          <p:nvPr/>
        </p:nvSpPr>
        <p:spPr>
          <a:xfrm>
            <a:off y="1486125" x="220925"/>
            <a:ext cy="3690300" cx="3700800"/>
          </a:xfrm>
          <a:prstGeom prst="rect">
            <a:avLst/>
          </a:prstGeom>
          <a:noFill/>
          <a:ln>
            <a:noFill/>
          </a:ln>
        </p:spPr>
        <p:txBody>
          <a:bodyPr bIns="91425" rIns="91425" lIns="91425" tIns="91425" anchor="t" anchorCtr="0">
            <a:noAutofit/>
          </a:bodyPr>
          <a:lstStyle/>
          <a:p>
            <a:pPr rtl="0" lvl="0" indent="-342900" marL="457200">
              <a:lnSpc>
                <a:spcPct val="115000"/>
              </a:lnSpc>
              <a:spcBef>
                <a:spcPts val="0"/>
              </a:spcBef>
              <a:buClr>
                <a:schemeClr val="dk1"/>
              </a:buClr>
              <a:buSzPct val="100000"/>
              <a:buFont typeface="Raleway"/>
              <a:buChar char="-"/>
            </a:pPr>
            <a:r>
              <a:rPr sz="1800" lang="en">
                <a:solidFill>
                  <a:schemeClr val="dk1"/>
                </a:solidFill>
                <a:latin typeface="Raleway"/>
                <a:ea typeface="Raleway"/>
                <a:cs typeface="Raleway"/>
                <a:sym typeface="Raleway"/>
              </a:rPr>
              <a:t>Minimum Viable Product</a:t>
            </a:r>
          </a:p>
          <a:p>
            <a:pPr rtl="0" lvl="0">
              <a:lnSpc>
                <a:spcPct val="115000"/>
              </a:lnSpc>
              <a:spcBef>
                <a:spcPts val="0"/>
              </a:spcBef>
              <a:buNone/>
            </a:pPr>
            <a:r>
              <a:t/>
            </a:r>
            <a:endParaRPr sz="1800">
              <a:solidFill>
                <a:schemeClr val="dk1"/>
              </a:solidFill>
              <a:latin typeface="Raleway"/>
              <a:ea typeface="Raleway"/>
              <a:cs typeface="Raleway"/>
              <a:sym typeface="Raleway"/>
            </a:endParaRPr>
          </a:p>
          <a:p>
            <a:pPr rtl="0" lvl="0" indent="-342900" marL="457200">
              <a:lnSpc>
                <a:spcPct val="115000"/>
              </a:lnSpc>
              <a:spcBef>
                <a:spcPts val="0"/>
              </a:spcBef>
              <a:buClr>
                <a:schemeClr val="dk1"/>
              </a:buClr>
              <a:buSzPct val="100000"/>
              <a:buFont typeface="Raleway"/>
              <a:buChar char="-"/>
            </a:pPr>
            <a:r>
              <a:rPr sz="1800" lang="en">
                <a:solidFill>
                  <a:schemeClr val="dk1"/>
                </a:solidFill>
                <a:latin typeface="Raleway"/>
                <a:ea typeface="Raleway"/>
                <a:cs typeface="Raleway"/>
                <a:sym typeface="Raleway"/>
              </a:rPr>
              <a:t>Roadmap</a:t>
            </a:r>
          </a:p>
          <a:p>
            <a:pPr rtl="0" lvl="0">
              <a:lnSpc>
                <a:spcPct val="115000"/>
              </a:lnSpc>
              <a:spcBef>
                <a:spcPts val="0"/>
              </a:spcBef>
              <a:buNone/>
            </a:pPr>
            <a:r>
              <a:t/>
            </a:r>
            <a:endParaRPr sz="1800">
              <a:solidFill>
                <a:schemeClr val="dk1"/>
              </a:solidFill>
              <a:latin typeface="Raleway"/>
              <a:ea typeface="Raleway"/>
              <a:cs typeface="Raleway"/>
              <a:sym typeface="Raleway"/>
            </a:endParaRPr>
          </a:p>
          <a:p>
            <a:pPr rtl="0" lvl="0" indent="-342900" marL="457200">
              <a:lnSpc>
                <a:spcPct val="115000"/>
              </a:lnSpc>
              <a:spcBef>
                <a:spcPts val="0"/>
              </a:spcBef>
              <a:buClr>
                <a:schemeClr val="dk1"/>
              </a:buClr>
              <a:buSzPct val="100000"/>
              <a:buFont typeface="Raleway"/>
              <a:buChar char="-"/>
            </a:pPr>
            <a:r>
              <a:rPr sz="1800" lang="en">
                <a:solidFill>
                  <a:schemeClr val="dk1"/>
                </a:solidFill>
                <a:latin typeface="Raleway"/>
                <a:ea typeface="Raleway"/>
                <a:cs typeface="Raleway"/>
                <a:sym typeface="Raleway"/>
              </a:rPr>
              <a:t>Financial Milestones</a:t>
            </a:r>
          </a:p>
          <a:p>
            <a:pPr rtl="0" lvl="0">
              <a:lnSpc>
                <a:spcPct val="115000"/>
              </a:lnSpc>
              <a:spcBef>
                <a:spcPts val="0"/>
              </a:spcBef>
              <a:buNone/>
            </a:pPr>
            <a:r>
              <a:t/>
            </a:r>
            <a:endParaRPr sz="1800">
              <a:solidFill>
                <a:schemeClr val="dk1"/>
              </a:solidFill>
              <a:latin typeface="Raleway"/>
              <a:ea typeface="Raleway"/>
              <a:cs typeface="Raleway"/>
              <a:sym typeface="Raleway"/>
            </a:endParaRPr>
          </a:p>
          <a:p>
            <a:pPr rtl="0" lvl="0" indent="-342900" marL="457200">
              <a:lnSpc>
                <a:spcPct val="115000"/>
              </a:lnSpc>
              <a:spcBef>
                <a:spcPts val="0"/>
              </a:spcBef>
              <a:buClr>
                <a:schemeClr val="dk1"/>
              </a:buClr>
              <a:buSzPct val="100000"/>
              <a:buFont typeface="Raleway"/>
              <a:buChar char="-"/>
            </a:pPr>
            <a:r>
              <a:rPr sz="1800" lang="en">
                <a:solidFill>
                  <a:schemeClr val="dk1"/>
                </a:solidFill>
                <a:latin typeface="Raleway"/>
                <a:ea typeface="Raleway"/>
                <a:cs typeface="Raleway"/>
                <a:sym typeface="Raleway"/>
              </a:rPr>
              <a:t>Customer Lifetime Value Goals</a:t>
            </a:r>
          </a:p>
          <a:p>
            <a:pPr>
              <a:spcBef>
                <a:spcPts val="0"/>
              </a:spcBef>
              <a:buNone/>
            </a:pPr>
            <a:r>
              <a:t/>
            </a:r>
            <a:endParaRPr/>
          </a:p>
        </p:txBody>
      </p:sp>
      <p:sp>
        <p:nvSpPr>
          <p:cNvPr id="90" name="Shape 90"/>
          <p:cNvSpPr txBox="1"/>
          <p:nvPr/>
        </p:nvSpPr>
        <p:spPr>
          <a:xfrm>
            <a:off y="891975" x="4844800"/>
            <a:ext cy="365399" cx="2436900"/>
          </a:xfrm>
          <a:prstGeom prst="rect">
            <a:avLst/>
          </a:prstGeom>
          <a:noFill/>
          <a:ln>
            <a:noFill/>
          </a:ln>
        </p:spPr>
        <p:txBody>
          <a:bodyPr bIns="91425" rIns="91425" lIns="91425" tIns="91425" anchor="t" anchorCtr="0">
            <a:noAutofit/>
          </a:bodyPr>
          <a:lstStyle/>
          <a:p>
            <a:pPr lvl="0">
              <a:spcBef>
                <a:spcPts val="0"/>
              </a:spcBef>
              <a:buNone/>
            </a:pPr>
            <a:r>
              <a:rPr sz="1200" lang="en">
                <a:latin typeface="Raleway"/>
                <a:ea typeface="Raleway"/>
                <a:cs typeface="Raleway"/>
                <a:sym typeface="Raleway"/>
              </a:rPr>
              <a:t>Product / Market Fit (Validation)</a:t>
            </a:r>
          </a:p>
        </p:txBody>
      </p:sp>
      <p:sp>
        <p:nvSpPr>
          <p:cNvPr id="91" name="Shape 91"/>
          <p:cNvSpPr txBox="1"/>
          <p:nvPr/>
        </p:nvSpPr>
        <p:spPr>
          <a:xfrm>
            <a:off y="1759275" x="4835500"/>
            <a:ext cy="365399" cx="2455499"/>
          </a:xfrm>
          <a:prstGeom prst="rect">
            <a:avLst/>
          </a:prstGeom>
          <a:noFill/>
          <a:ln>
            <a:noFill/>
          </a:ln>
        </p:spPr>
        <p:txBody>
          <a:bodyPr bIns="91425" rIns="91425" lIns="91425" tIns="91425" anchor="t" anchorCtr="0">
            <a:noAutofit/>
          </a:bodyPr>
          <a:lstStyle/>
          <a:p>
            <a:pPr>
              <a:spcBef>
                <a:spcPts val="0"/>
              </a:spcBef>
              <a:buNone/>
            </a:pPr>
            <a:r>
              <a:rPr sz="1200" lang="en">
                <a:latin typeface="Raleway"/>
                <a:ea typeface="Raleway"/>
                <a:cs typeface="Raleway"/>
                <a:sym typeface="Raleway"/>
              </a:rPr>
              <a:t>Scale / Efficiency / Detachment</a:t>
            </a:r>
          </a:p>
        </p:txBody>
      </p:sp>
      <p:sp>
        <p:nvSpPr>
          <p:cNvPr id="92" name="Shape 92"/>
          <p:cNvSpPr txBox="1"/>
          <p:nvPr/>
        </p:nvSpPr>
        <p:spPr>
          <a:xfrm>
            <a:off y="2626575" x="5527450"/>
            <a:ext cy="365399" cx="1071599"/>
          </a:xfrm>
          <a:prstGeom prst="rect">
            <a:avLst/>
          </a:prstGeom>
          <a:noFill/>
          <a:ln>
            <a:noFill/>
          </a:ln>
        </p:spPr>
        <p:txBody>
          <a:bodyPr bIns="91425" rIns="91425" lIns="91425" tIns="91425" anchor="t" anchorCtr="0">
            <a:noAutofit/>
          </a:bodyPr>
          <a:lstStyle/>
          <a:p>
            <a:pPr>
              <a:spcBef>
                <a:spcPts val="0"/>
              </a:spcBef>
              <a:buNone/>
            </a:pPr>
            <a:r>
              <a:rPr sz="1200" lang="en">
                <a:latin typeface="Raleway"/>
                <a:ea typeface="Raleway"/>
                <a:cs typeface="Raleway"/>
                <a:sym typeface="Raleway"/>
              </a:rPr>
              <a:t>Partnerships</a:t>
            </a:r>
          </a:p>
        </p:txBody>
      </p:sp>
      <p:sp>
        <p:nvSpPr>
          <p:cNvPr id="93" name="Shape 93"/>
          <p:cNvSpPr txBox="1"/>
          <p:nvPr/>
        </p:nvSpPr>
        <p:spPr>
          <a:xfrm>
            <a:off y="3493875" x="5527450"/>
            <a:ext cy="365399" cx="1071599"/>
          </a:xfrm>
          <a:prstGeom prst="rect">
            <a:avLst/>
          </a:prstGeom>
          <a:noFill/>
          <a:ln>
            <a:noFill/>
          </a:ln>
        </p:spPr>
        <p:txBody>
          <a:bodyPr bIns="91425" rIns="91425" lIns="91425" tIns="91425" anchor="t" anchorCtr="0">
            <a:noAutofit/>
          </a:bodyPr>
          <a:lstStyle/>
          <a:p>
            <a:pPr>
              <a:spcBef>
                <a:spcPts val="0"/>
              </a:spcBef>
              <a:buNone/>
            </a:pPr>
            <a:r>
              <a:rPr sz="1200" lang="en">
                <a:latin typeface="Raleway"/>
                <a:ea typeface="Raleway"/>
                <a:cs typeface="Raleway"/>
                <a:sym typeface="Raleway"/>
              </a:rPr>
              <a:t>Marketplace</a:t>
            </a:r>
          </a:p>
        </p:txBody>
      </p:sp>
      <p:sp>
        <p:nvSpPr>
          <p:cNvPr id="94" name="Shape 94"/>
          <p:cNvSpPr txBox="1"/>
          <p:nvPr/>
        </p:nvSpPr>
        <p:spPr>
          <a:xfrm>
            <a:off y="4361175" x="5591950"/>
            <a:ext cy="365399" cx="942600"/>
          </a:xfrm>
          <a:prstGeom prst="rect">
            <a:avLst/>
          </a:prstGeom>
          <a:noFill/>
          <a:ln>
            <a:noFill/>
          </a:ln>
        </p:spPr>
        <p:txBody>
          <a:bodyPr bIns="91425" rIns="91425" lIns="91425" tIns="91425" anchor="t" anchorCtr="0">
            <a:noAutofit/>
          </a:bodyPr>
          <a:lstStyle/>
          <a:p>
            <a:pPr>
              <a:spcBef>
                <a:spcPts val="0"/>
              </a:spcBef>
              <a:buNone/>
            </a:pPr>
            <a:r>
              <a:rPr sz="1200" lang="en">
                <a:latin typeface="Raleway"/>
                <a:ea typeface="Raleway"/>
                <a:cs typeface="Raleway"/>
                <a:sym typeface="Raleway"/>
              </a:rPr>
              <a:t>Fulfillment</a:t>
            </a:r>
          </a:p>
        </p:txBody>
      </p:sp>
      <p:sp>
        <p:nvSpPr>
          <p:cNvPr id="95" name="Shape 95"/>
          <p:cNvSpPr/>
          <p:nvPr/>
        </p:nvSpPr>
        <p:spPr>
          <a:xfrm>
            <a:off y="1325625" x="5942350"/>
            <a:ext cy="365399" cx="241800"/>
          </a:xfrm>
          <a:prstGeom prst="down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96" name="Shape 96"/>
          <p:cNvSpPr/>
          <p:nvPr/>
        </p:nvSpPr>
        <p:spPr>
          <a:xfrm>
            <a:off y="2192925" x="5942350"/>
            <a:ext cy="365399" cx="241800"/>
          </a:xfrm>
          <a:prstGeom prst="down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97" name="Shape 97"/>
          <p:cNvSpPr/>
          <p:nvPr/>
        </p:nvSpPr>
        <p:spPr>
          <a:xfrm>
            <a:off y="3060225" x="5942350"/>
            <a:ext cy="365399" cx="241800"/>
          </a:xfrm>
          <a:prstGeom prst="down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98" name="Shape 98"/>
          <p:cNvSpPr/>
          <p:nvPr/>
        </p:nvSpPr>
        <p:spPr>
          <a:xfrm>
            <a:off y="3927525" x="5942350"/>
            <a:ext cy="365399" cx="241800"/>
          </a:xfrm>
          <a:prstGeom prst="down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y="0" x="0"/>
          <a:ext cy="0" cx="0"/>
          <a:chOff y="0" x="0"/>
          <a:chExt cy="0" cx="0"/>
        </a:xfrm>
      </p:grpSpPr>
      <p:sp>
        <p:nvSpPr>
          <p:cNvPr id="103" name="Shape 103"/>
          <p:cNvSpPr txBox="1"/>
          <p:nvPr/>
        </p:nvSpPr>
        <p:spPr>
          <a:xfrm>
            <a:off y="1920450" x="803250"/>
            <a:ext cy="1302599" cx="7537500"/>
          </a:xfrm>
          <a:prstGeom prst="rect">
            <a:avLst/>
          </a:prstGeom>
          <a:noFill/>
          <a:ln>
            <a:noFill/>
          </a:ln>
        </p:spPr>
        <p:txBody>
          <a:bodyPr bIns="91425" rIns="91425" lIns="91425" tIns="91425" anchor="t" anchorCtr="0">
            <a:noAutofit/>
          </a:bodyPr>
          <a:lstStyle/>
          <a:p>
            <a:pPr>
              <a:spcBef>
                <a:spcPts val="0"/>
              </a:spcBef>
              <a:buNone/>
            </a:pPr>
            <a:r>
              <a:rPr b="1" sz="3600" lang="en">
                <a:solidFill>
                  <a:schemeClr val="dk1"/>
                </a:solidFill>
                <a:latin typeface="Raleway"/>
                <a:ea typeface="Raleway"/>
                <a:cs typeface="Raleway"/>
                <a:sym typeface="Raleway"/>
              </a:rPr>
              <a:t>3. Start collecting customer and lead data immediately.</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y="0" x="0"/>
          <a:ext cy="0" cx="0"/>
          <a:chOff y="0" x="0"/>
          <a:chExt cy="0" cx="0"/>
        </a:xfrm>
      </p:grpSpPr>
      <p:sp>
        <p:nvSpPr>
          <p:cNvPr id="108" name="Shape 108"/>
          <p:cNvSpPr txBox="1"/>
          <p:nvPr/>
        </p:nvSpPr>
        <p:spPr>
          <a:xfrm>
            <a:off y="1060525" x="5206225"/>
            <a:ext cy="4066799" cx="3334800"/>
          </a:xfrm>
          <a:prstGeom prst="rect">
            <a:avLst/>
          </a:prstGeom>
          <a:noFill/>
          <a:ln>
            <a:noFill/>
          </a:ln>
        </p:spPr>
        <p:txBody>
          <a:bodyPr bIns="91425" rIns="91425" lIns="91425" tIns="91425" anchor="t" anchorCtr="0">
            <a:noAutofit/>
          </a:bodyPr>
          <a:lstStyle/>
          <a:p>
            <a:pPr rtl="0" lvl="0" indent="-342900" marL="457200">
              <a:spcBef>
                <a:spcPts val="0"/>
              </a:spcBef>
              <a:buClr>
                <a:srgbClr val="000000"/>
              </a:buClr>
              <a:buSzPct val="100000"/>
              <a:buFont typeface="Raleway"/>
              <a:buChar char="-"/>
            </a:pPr>
            <a:r>
              <a:rPr sz="1800" lang="en">
                <a:latin typeface="Raleway"/>
                <a:ea typeface="Raleway"/>
                <a:cs typeface="Raleway"/>
                <a:sym typeface="Raleway"/>
              </a:rPr>
              <a:t>Email List</a:t>
            </a:r>
          </a:p>
          <a:p>
            <a:pPr rtl="0" lvl="0">
              <a:spcBef>
                <a:spcPts val="0"/>
              </a:spcBef>
              <a:buNone/>
            </a:pPr>
            <a:r>
              <a:t/>
            </a:r>
            <a:endParaRPr sz="1800">
              <a:latin typeface="Raleway"/>
              <a:ea typeface="Raleway"/>
              <a:cs typeface="Raleway"/>
              <a:sym typeface="Raleway"/>
            </a:endParaRPr>
          </a:p>
          <a:p>
            <a:pPr rtl="0" lvl="0" indent="-342900" marL="457200">
              <a:spcBef>
                <a:spcPts val="0"/>
              </a:spcBef>
              <a:buClr>
                <a:srgbClr val="000000"/>
              </a:buClr>
              <a:buSzPct val="100000"/>
              <a:buFont typeface="Raleway"/>
              <a:buChar char="-"/>
            </a:pPr>
            <a:r>
              <a:rPr sz="1800" lang="en">
                <a:latin typeface="Raleway"/>
                <a:ea typeface="Raleway"/>
                <a:cs typeface="Raleway"/>
                <a:sym typeface="Raleway"/>
              </a:rPr>
              <a:t>Facebook Retargeting Pixel</a:t>
            </a:r>
          </a:p>
          <a:p>
            <a:pPr rtl="0" lvl="0">
              <a:spcBef>
                <a:spcPts val="0"/>
              </a:spcBef>
              <a:buNone/>
            </a:pPr>
            <a:r>
              <a:t/>
            </a:r>
            <a:endParaRPr sz="1800">
              <a:latin typeface="Raleway"/>
              <a:ea typeface="Raleway"/>
              <a:cs typeface="Raleway"/>
              <a:sym typeface="Raleway"/>
            </a:endParaRPr>
          </a:p>
          <a:p>
            <a:pPr rtl="0" lvl="0" indent="-342900" marL="457200">
              <a:spcBef>
                <a:spcPts val="0"/>
              </a:spcBef>
              <a:buClr>
                <a:srgbClr val="000000"/>
              </a:buClr>
              <a:buSzPct val="100000"/>
              <a:buFont typeface="Raleway"/>
              <a:buChar char="-"/>
            </a:pPr>
            <a:r>
              <a:rPr sz="1800" lang="en">
                <a:latin typeface="Raleway"/>
                <a:ea typeface="Raleway"/>
                <a:cs typeface="Raleway"/>
                <a:sym typeface="Raleway"/>
              </a:rPr>
              <a:t>CRM</a:t>
            </a:r>
          </a:p>
        </p:txBody>
      </p:sp>
      <p:sp>
        <p:nvSpPr>
          <p:cNvPr id="109" name="Shape 109"/>
          <p:cNvSpPr txBox="1"/>
          <p:nvPr/>
        </p:nvSpPr>
        <p:spPr>
          <a:xfrm>
            <a:off y="237425" x="219550"/>
            <a:ext cy="702600" cx="8624700"/>
          </a:xfrm>
          <a:prstGeom prst="rect">
            <a:avLst/>
          </a:prstGeom>
          <a:noFill/>
          <a:ln>
            <a:noFill/>
          </a:ln>
        </p:spPr>
        <p:txBody>
          <a:bodyPr bIns="91425" rIns="91425" lIns="91425" tIns="91425" anchor="t" anchorCtr="0">
            <a:noAutofit/>
          </a:bodyPr>
          <a:lstStyle/>
          <a:p>
            <a:pPr rtl="0" lvl="0">
              <a:spcBef>
                <a:spcPts val="0"/>
              </a:spcBef>
              <a:buClr>
                <a:schemeClr val="dk1"/>
              </a:buClr>
              <a:buSzPct val="45833"/>
              <a:buFont typeface="Arial"/>
              <a:buNone/>
            </a:pPr>
            <a:r>
              <a:rPr b="1" sz="2400" lang="en">
                <a:solidFill>
                  <a:schemeClr val="dk1"/>
                </a:solidFill>
                <a:latin typeface="Raleway"/>
                <a:ea typeface="Raleway"/>
                <a:cs typeface="Raleway"/>
                <a:sym typeface="Raleway"/>
              </a:rPr>
              <a:t>3. Start collecting customer and lead data immediately.</a:t>
            </a:r>
          </a:p>
          <a:p>
            <a:pPr>
              <a:spcBef>
                <a:spcPts val="0"/>
              </a:spcBef>
              <a:buNone/>
            </a:pPr>
            <a:r>
              <a:t/>
            </a:r>
            <a:endParaRPr sz="2400"/>
          </a:p>
        </p:txBody>
      </p:sp>
      <p:pic>
        <p:nvPicPr>
          <p:cNvPr id="110" name="Shape 110"/>
          <p:cNvPicPr preferRelativeResize="0"/>
          <p:nvPr/>
        </p:nvPicPr>
        <p:blipFill>
          <a:blip r:embed="rId3">
            <a:alphaModFix/>
          </a:blip>
          <a:stretch>
            <a:fillRect/>
          </a:stretch>
        </p:blipFill>
        <p:spPr>
          <a:xfrm>
            <a:off y="940024" x="581599"/>
            <a:ext cy="3703500" cx="448242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y="0" x="0"/>
          <a:ext cy="0" cx="0"/>
          <a:chOff y="0" x="0"/>
          <a:chExt cy="0" cx="0"/>
        </a:xfrm>
      </p:grpSpPr>
      <p:sp>
        <p:nvSpPr>
          <p:cNvPr id="115" name="Shape 115"/>
          <p:cNvSpPr txBox="1"/>
          <p:nvPr/>
        </p:nvSpPr>
        <p:spPr>
          <a:xfrm>
            <a:off y="1392450" x="782250"/>
            <a:ext cy="2358599" cx="7579499"/>
          </a:xfrm>
          <a:prstGeom prst="rect">
            <a:avLst/>
          </a:prstGeom>
          <a:noFill/>
          <a:ln>
            <a:noFill/>
          </a:ln>
        </p:spPr>
        <p:txBody>
          <a:bodyPr bIns="91425" rIns="91425" lIns="91425" tIns="91425" anchor="t" anchorCtr="0">
            <a:noAutofit/>
          </a:bodyPr>
          <a:lstStyle/>
          <a:p>
            <a:pPr>
              <a:spcBef>
                <a:spcPts val="0"/>
              </a:spcBef>
              <a:buNone/>
            </a:pPr>
            <a:r>
              <a:rPr b="1" sz="3600" lang="en">
                <a:solidFill>
                  <a:schemeClr val="dk1"/>
                </a:solidFill>
                <a:latin typeface="Raleway"/>
                <a:ea typeface="Raleway"/>
                <a:cs typeface="Raleway"/>
                <a:sym typeface="Raleway"/>
              </a:rPr>
              <a:t>4. Define your sales opportunities, and then decide how to market to each specific channel</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y="0" x="0"/>
          <a:ext cy="0" cx="0"/>
          <a:chOff y="0" x="0"/>
          <a:chExt cy="0" cx="0"/>
        </a:xfrm>
      </p:grpSpPr>
      <p:sp>
        <p:nvSpPr>
          <p:cNvPr id="120" name="Shape 120"/>
          <p:cNvSpPr txBox="1"/>
          <p:nvPr/>
        </p:nvSpPr>
        <p:spPr>
          <a:xfrm>
            <a:off y="192600" x="230000"/>
            <a:ext cy="702600" cx="8583000"/>
          </a:xfrm>
          <a:prstGeom prst="rect">
            <a:avLst/>
          </a:prstGeom>
          <a:noFill/>
          <a:ln>
            <a:noFill/>
          </a:ln>
        </p:spPr>
        <p:txBody>
          <a:bodyPr bIns="91425" rIns="91425" lIns="91425" tIns="91425" anchor="t" anchorCtr="0">
            <a:noAutofit/>
          </a:bodyPr>
          <a:lstStyle/>
          <a:p>
            <a:pPr rtl="0" lvl="0">
              <a:spcBef>
                <a:spcPts val="0"/>
              </a:spcBef>
              <a:buClr>
                <a:schemeClr val="dk1"/>
              </a:buClr>
              <a:buSzPct val="45833"/>
              <a:buFont typeface="Arial"/>
              <a:buNone/>
            </a:pPr>
            <a:r>
              <a:rPr b="1" sz="2400" lang="en">
                <a:solidFill>
                  <a:schemeClr val="dk1"/>
                </a:solidFill>
                <a:latin typeface="Raleway"/>
                <a:ea typeface="Raleway"/>
                <a:cs typeface="Raleway"/>
                <a:sym typeface="Raleway"/>
              </a:rPr>
              <a:t>4. Define your sales opportunities, and then decide how to market for these specific channels</a:t>
            </a:r>
          </a:p>
          <a:p>
            <a:pPr>
              <a:spcBef>
                <a:spcPts val="0"/>
              </a:spcBef>
              <a:buNone/>
            </a:pPr>
            <a:r>
              <a:t/>
            </a:r>
            <a:endParaRPr/>
          </a:p>
        </p:txBody>
      </p:sp>
      <p:sp>
        <p:nvSpPr>
          <p:cNvPr id="121" name="Shape 121"/>
          <p:cNvSpPr txBox="1"/>
          <p:nvPr/>
        </p:nvSpPr>
        <p:spPr>
          <a:xfrm>
            <a:off y="1379975" x="407725"/>
            <a:ext cy="3564900" cx="4139999"/>
          </a:xfrm>
          <a:prstGeom prst="rect">
            <a:avLst/>
          </a:prstGeom>
          <a:noFill/>
          <a:ln>
            <a:noFill/>
          </a:ln>
        </p:spPr>
        <p:txBody>
          <a:bodyPr bIns="91425" rIns="91425" lIns="91425" tIns="91425" anchor="t" anchorCtr="0">
            <a:noAutofit/>
          </a:bodyPr>
          <a:lstStyle/>
          <a:p>
            <a:pPr rtl="0" lvl="0" indent="-342900" marL="457200">
              <a:lnSpc>
                <a:spcPct val="115000"/>
              </a:lnSpc>
              <a:spcBef>
                <a:spcPts val="0"/>
              </a:spcBef>
              <a:buClr>
                <a:schemeClr val="dk1"/>
              </a:buClr>
              <a:buSzPct val="100000"/>
              <a:buFont typeface="Raleway"/>
              <a:buChar char="-"/>
            </a:pPr>
            <a:r>
              <a:rPr sz="1800" lang="en">
                <a:solidFill>
                  <a:schemeClr val="dk1"/>
                </a:solidFill>
                <a:latin typeface="Raleway"/>
                <a:ea typeface="Raleway"/>
                <a:cs typeface="Raleway"/>
                <a:sym typeface="Raleway"/>
              </a:rPr>
              <a:t>Wholesale</a:t>
            </a:r>
          </a:p>
          <a:p>
            <a:pPr rtl="0" lvl="0">
              <a:lnSpc>
                <a:spcPct val="115000"/>
              </a:lnSpc>
              <a:spcBef>
                <a:spcPts val="0"/>
              </a:spcBef>
              <a:buNone/>
            </a:pPr>
            <a:r>
              <a:t/>
            </a:r>
            <a:endParaRPr sz="1800">
              <a:solidFill>
                <a:schemeClr val="dk1"/>
              </a:solidFill>
              <a:latin typeface="Raleway"/>
              <a:ea typeface="Raleway"/>
              <a:cs typeface="Raleway"/>
              <a:sym typeface="Raleway"/>
            </a:endParaRPr>
          </a:p>
          <a:p>
            <a:pPr rtl="0" lvl="0" indent="-342900" marL="457200">
              <a:lnSpc>
                <a:spcPct val="115000"/>
              </a:lnSpc>
              <a:spcBef>
                <a:spcPts val="0"/>
              </a:spcBef>
              <a:buClr>
                <a:schemeClr val="dk1"/>
              </a:buClr>
              <a:buSzPct val="100000"/>
              <a:buFont typeface="Raleway"/>
              <a:buChar char="-"/>
            </a:pPr>
            <a:r>
              <a:rPr sz="1800" lang="en">
                <a:solidFill>
                  <a:schemeClr val="dk1"/>
                </a:solidFill>
                <a:latin typeface="Raleway"/>
                <a:ea typeface="Raleway"/>
                <a:cs typeface="Raleway"/>
                <a:sym typeface="Raleway"/>
              </a:rPr>
              <a:t>Online Retail</a:t>
            </a:r>
          </a:p>
          <a:p>
            <a:pPr rtl="0" lvl="0">
              <a:lnSpc>
                <a:spcPct val="115000"/>
              </a:lnSpc>
              <a:spcBef>
                <a:spcPts val="0"/>
              </a:spcBef>
              <a:buNone/>
            </a:pPr>
            <a:r>
              <a:t/>
            </a:r>
            <a:endParaRPr sz="1800">
              <a:solidFill>
                <a:schemeClr val="dk1"/>
              </a:solidFill>
              <a:latin typeface="Raleway"/>
              <a:ea typeface="Raleway"/>
              <a:cs typeface="Raleway"/>
              <a:sym typeface="Raleway"/>
            </a:endParaRPr>
          </a:p>
          <a:p>
            <a:pPr rtl="0" lvl="0" indent="-342900" marL="457200">
              <a:lnSpc>
                <a:spcPct val="115000"/>
              </a:lnSpc>
              <a:spcBef>
                <a:spcPts val="0"/>
              </a:spcBef>
              <a:buClr>
                <a:schemeClr val="dk1"/>
              </a:buClr>
              <a:buSzPct val="100000"/>
              <a:buFont typeface="Raleway"/>
              <a:buChar char="-"/>
            </a:pPr>
            <a:r>
              <a:rPr sz="1800" lang="en">
                <a:solidFill>
                  <a:schemeClr val="dk1"/>
                </a:solidFill>
                <a:latin typeface="Raleway"/>
                <a:ea typeface="Raleway"/>
                <a:cs typeface="Raleway"/>
                <a:sym typeface="Raleway"/>
              </a:rPr>
              <a:t>Vin48 Art Showcase</a:t>
            </a:r>
          </a:p>
          <a:p>
            <a:pPr rtl="0" lvl="0">
              <a:lnSpc>
                <a:spcPct val="115000"/>
              </a:lnSpc>
              <a:spcBef>
                <a:spcPts val="0"/>
              </a:spcBef>
              <a:buNone/>
            </a:pPr>
            <a:r>
              <a:t/>
            </a:r>
            <a:endParaRPr sz="1800">
              <a:solidFill>
                <a:schemeClr val="dk1"/>
              </a:solidFill>
              <a:latin typeface="Raleway"/>
              <a:ea typeface="Raleway"/>
              <a:cs typeface="Raleway"/>
              <a:sym typeface="Raleway"/>
            </a:endParaRPr>
          </a:p>
          <a:p>
            <a:pPr rtl="0" lvl="0" indent="-342900" marL="457200">
              <a:lnSpc>
                <a:spcPct val="115000"/>
              </a:lnSpc>
              <a:spcBef>
                <a:spcPts val="0"/>
              </a:spcBef>
              <a:buClr>
                <a:schemeClr val="dk1"/>
              </a:buClr>
              <a:buSzPct val="100000"/>
              <a:buFont typeface="Raleway"/>
              <a:buChar char="-"/>
            </a:pPr>
            <a:r>
              <a:rPr sz="1800" lang="en">
                <a:solidFill>
                  <a:schemeClr val="dk1"/>
                </a:solidFill>
                <a:latin typeface="Raleway"/>
                <a:ea typeface="Raleway"/>
                <a:cs typeface="Raleway"/>
                <a:sym typeface="Raleway"/>
              </a:rPr>
              <a:t>Apres Avon</a:t>
            </a:r>
          </a:p>
          <a:p>
            <a:pPr rtl="0" lvl="0">
              <a:lnSpc>
                <a:spcPct val="115000"/>
              </a:lnSpc>
              <a:spcBef>
                <a:spcPts val="0"/>
              </a:spcBef>
              <a:buNone/>
            </a:pPr>
            <a:r>
              <a:t/>
            </a:r>
            <a:endParaRPr sz="1800">
              <a:solidFill>
                <a:schemeClr val="dk1"/>
              </a:solidFill>
              <a:latin typeface="Raleway"/>
              <a:ea typeface="Raleway"/>
              <a:cs typeface="Raleway"/>
              <a:sym typeface="Raleway"/>
            </a:endParaRPr>
          </a:p>
          <a:p>
            <a:pPr rtl="0" lvl="0" indent="-342900" marL="457200">
              <a:lnSpc>
                <a:spcPct val="115000"/>
              </a:lnSpc>
              <a:spcBef>
                <a:spcPts val="0"/>
              </a:spcBef>
              <a:buClr>
                <a:schemeClr val="dk1"/>
              </a:buClr>
              <a:buSzPct val="100000"/>
              <a:buFont typeface="Raleway"/>
              <a:buChar char="-"/>
            </a:pPr>
            <a:r>
              <a:rPr sz="1800" lang="en" i="1">
                <a:solidFill>
                  <a:schemeClr val="dk1"/>
                </a:solidFill>
                <a:latin typeface="Raleway"/>
                <a:ea typeface="Raleway"/>
                <a:cs typeface="Raleway"/>
                <a:sym typeface="Raleway"/>
              </a:rPr>
              <a:t>Next: Farmers Markets</a:t>
            </a:r>
          </a:p>
        </p:txBody>
      </p:sp>
      <p:pic>
        <p:nvPicPr>
          <p:cNvPr id="122" name="Shape 122"/>
          <p:cNvPicPr preferRelativeResize="0"/>
          <p:nvPr/>
        </p:nvPicPr>
        <p:blipFill>
          <a:blip r:embed="rId3">
            <a:alphaModFix/>
          </a:blip>
          <a:stretch>
            <a:fillRect/>
          </a:stretch>
        </p:blipFill>
        <p:spPr>
          <a:xfrm>
            <a:off y="1244050" x="4662225"/>
            <a:ext cy="3700823" cx="3117773"/>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y="0" x="0"/>
          <a:ext cy="0" cx="0"/>
          <a:chOff y="0" x="0"/>
          <a:chExt cy="0" cx="0"/>
        </a:xfrm>
      </p:grpSpPr>
      <p:sp>
        <p:nvSpPr>
          <p:cNvPr id="127" name="Shape 127"/>
          <p:cNvSpPr txBox="1"/>
          <p:nvPr/>
        </p:nvSpPr>
        <p:spPr>
          <a:xfrm>
            <a:off y="2220450" x="1332900"/>
            <a:ext cy="702600" cx="6478199"/>
          </a:xfrm>
          <a:prstGeom prst="rect">
            <a:avLst/>
          </a:prstGeom>
          <a:noFill/>
          <a:ln>
            <a:noFill/>
          </a:ln>
        </p:spPr>
        <p:txBody>
          <a:bodyPr bIns="91425" rIns="91425" lIns="91425" tIns="91425" anchor="t" anchorCtr="0">
            <a:noAutofit/>
          </a:bodyPr>
          <a:lstStyle/>
          <a:p>
            <a:pPr>
              <a:spcBef>
                <a:spcPts val="0"/>
              </a:spcBef>
              <a:buNone/>
            </a:pPr>
            <a:r>
              <a:rPr b="1" sz="3600" lang="en">
                <a:solidFill>
                  <a:schemeClr val="dk1"/>
                </a:solidFill>
                <a:latin typeface="Raleway"/>
                <a:ea typeface="Raleway"/>
                <a:cs typeface="Raleway"/>
                <a:sym typeface="Raleway"/>
              </a:rPr>
              <a:t>5. Do things that don’t scale</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y="0" x="0"/>
          <a:ext cy="0" cx="0"/>
          <a:chOff y="0" x="0"/>
          <a:chExt cy="0" cx="0"/>
        </a:xfrm>
      </p:grpSpPr>
      <p:sp>
        <p:nvSpPr>
          <p:cNvPr id="132" name="Shape 132"/>
          <p:cNvSpPr txBox="1"/>
          <p:nvPr/>
        </p:nvSpPr>
        <p:spPr>
          <a:xfrm>
            <a:off y="134275" x="206075"/>
            <a:ext cy="702600" cx="6021600"/>
          </a:xfrm>
          <a:prstGeom prst="rect">
            <a:avLst/>
          </a:prstGeom>
          <a:noFill/>
          <a:ln>
            <a:noFill/>
          </a:ln>
        </p:spPr>
        <p:txBody>
          <a:bodyPr bIns="91425" rIns="91425" lIns="91425" tIns="91425" anchor="t" anchorCtr="0">
            <a:noAutofit/>
          </a:bodyPr>
          <a:lstStyle/>
          <a:p>
            <a:pPr>
              <a:spcBef>
                <a:spcPts val="0"/>
              </a:spcBef>
              <a:buNone/>
            </a:pPr>
            <a:r>
              <a:rPr b="1" sz="2400" lang="en">
                <a:solidFill>
                  <a:schemeClr val="dk1"/>
                </a:solidFill>
                <a:latin typeface="Raleway"/>
                <a:ea typeface="Raleway"/>
                <a:cs typeface="Raleway"/>
                <a:sym typeface="Raleway"/>
              </a:rPr>
              <a:t>5. Do things that don’t scale</a:t>
            </a:r>
          </a:p>
        </p:txBody>
      </p:sp>
      <p:sp>
        <p:nvSpPr>
          <p:cNvPr id="133" name="Shape 133"/>
          <p:cNvSpPr txBox="1"/>
          <p:nvPr/>
        </p:nvSpPr>
        <p:spPr>
          <a:xfrm>
            <a:off y="899075" x="4798500"/>
            <a:ext cy="4871700" cx="3962100"/>
          </a:xfrm>
          <a:prstGeom prst="rect">
            <a:avLst/>
          </a:prstGeom>
          <a:noFill/>
          <a:ln>
            <a:noFill/>
          </a:ln>
        </p:spPr>
        <p:txBody>
          <a:bodyPr bIns="91425" rIns="91425" lIns="91425" tIns="91425" anchor="t" anchorCtr="0">
            <a:noAutofit/>
          </a:bodyPr>
          <a:lstStyle/>
          <a:p>
            <a:pPr rtl="0">
              <a:lnSpc>
                <a:spcPct val="115000"/>
              </a:lnSpc>
              <a:spcBef>
                <a:spcPts val="0"/>
              </a:spcBef>
              <a:buNone/>
            </a:pPr>
            <a:r>
              <a:rPr sz="1600" lang="en">
                <a:solidFill>
                  <a:schemeClr val="dk1"/>
                </a:solidFill>
                <a:latin typeface="Raleway"/>
                <a:ea typeface="Raleway"/>
                <a:cs typeface="Raleway"/>
                <a:sym typeface="Raleway"/>
              </a:rPr>
              <a:t>For Customers:</a:t>
            </a:r>
          </a:p>
          <a:p>
            <a:pPr rtl="0">
              <a:lnSpc>
                <a:spcPct val="115000"/>
              </a:lnSpc>
              <a:spcBef>
                <a:spcPts val="0"/>
              </a:spcBef>
              <a:buNone/>
            </a:pPr>
            <a:r>
              <a:rPr sz="1600" lang="en">
                <a:solidFill>
                  <a:schemeClr val="dk1"/>
                </a:solidFill>
                <a:latin typeface="Raleway"/>
                <a:ea typeface="Raleway"/>
                <a:cs typeface="Raleway"/>
                <a:sym typeface="Raleway"/>
              </a:rPr>
              <a:t> </a:t>
            </a:r>
          </a:p>
          <a:p>
            <a:pPr rtl="0" lvl="0" indent="-330200" marL="457200">
              <a:lnSpc>
                <a:spcPct val="115000"/>
              </a:lnSpc>
              <a:spcBef>
                <a:spcPts val="0"/>
              </a:spcBef>
              <a:buClr>
                <a:schemeClr val="dk1"/>
              </a:buClr>
              <a:buSzPct val="100000"/>
              <a:buFont typeface="Raleway"/>
              <a:buChar char="-"/>
            </a:pPr>
            <a:r>
              <a:rPr sz="1600" lang="en">
                <a:solidFill>
                  <a:schemeClr val="dk1"/>
                </a:solidFill>
                <a:latin typeface="Raleway"/>
                <a:ea typeface="Raleway"/>
                <a:cs typeface="Raleway"/>
                <a:sym typeface="Raleway"/>
              </a:rPr>
              <a:t>asked customers what number they wanted</a:t>
            </a:r>
          </a:p>
          <a:p>
            <a:pPr rtl="0" lvl="0" indent="-330200" marL="457200">
              <a:lnSpc>
                <a:spcPct val="115000"/>
              </a:lnSpc>
              <a:spcBef>
                <a:spcPts val="0"/>
              </a:spcBef>
              <a:buClr>
                <a:schemeClr val="dk1"/>
              </a:buClr>
              <a:buSzPct val="100000"/>
              <a:buFont typeface="Raleway"/>
              <a:buChar char="-"/>
            </a:pPr>
            <a:r>
              <a:rPr sz="1600" lang="en">
                <a:solidFill>
                  <a:schemeClr val="dk1"/>
                </a:solidFill>
                <a:latin typeface="Raleway"/>
                <a:ea typeface="Raleway"/>
                <a:cs typeface="Raleway"/>
                <a:sym typeface="Raleway"/>
              </a:rPr>
              <a:t>scheduled followup 3 weeks after purchase.</a:t>
            </a:r>
          </a:p>
          <a:p>
            <a:pPr algn="l" rtl="0" marR="0" indent="0" marL="0">
              <a:lnSpc>
                <a:spcPct val="115000"/>
              </a:lnSpc>
              <a:spcBef>
                <a:spcPts val="0"/>
              </a:spcBef>
              <a:spcAft>
                <a:spcPts val="0"/>
              </a:spcAft>
              <a:buNone/>
            </a:pPr>
            <a:r>
              <a:t/>
            </a:r>
            <a:endParaRPr sz="1600">
              <a:solidFill>
                <a:schemeClr val="dk1"/>
              </a:solidFill>
              <a:latin typeface="Raleway"/>
              <a:ea typeface="Raleway"/>
              <a:cs typeface="Raleway"/>
              <a:sym typeface="Raleway"/>
            </a:endParaRPr>
          </a:p>
          <a:p>
            <a:pPr algn="l" rtl="0" marR="0" indent="0" marL="0">
              <a:lnSpc>
                <a:spcPct val="115000"/>
              </a:lnSpc>
              <a:spcBef>
                <a:spcPts val="0"/>
              </a:spcBef>
              <a:spcAft>
                <a:spcPts val="0"/>
              </a:spcAft>
              <a:buNone/>
            </a:pPr>
            <a:r>
              <a:rPr sz="1600" lang="en">
                <a:solidFill>
                  <a:schemeClr val="dk1"/>
                </a:solidFill>
                <a:latin typeface="Raleway"/>
                <a:ea typeface="Raleway"/>
                <a:cs typeface="Raleway"/>
                <a:sym typeface="Raleway"/>
              </a:rPr>
              <a:t>For Vendors: </a:t>
            </a:r>
          </a:p>
          <a:p>
            <a:pPr algn="l" rtl="0" marR="0" indent="0" marL="0">
              <a:lnSpc>
                <a:spcPct val="115000"/>
              </a:lnSpc>
              <a:spcBef>
                <a:spcPts val="0"/>
              </a:spcBef>
              <a:spcAft>
                <a:spcPts val="0"/>
              </a:spcAft>
              <a:buNone/>
            </a:pPr>
            <a:r>
              <a:t/>
            </a:r>
            <a:endParaRPr sz="1600">
              <a:solidFill>
                <a:schemeClr val="dk1"/>
              </a:solidFill>
              <a:latin typeface="Raleway"/>
              <a:ea typeface="Raleway"/>
              <a:cs typeface="Raleway"/>
              <a:sym typeface="Raleway"/>
            </a:endParaRPr>
          </a:p>
          <a:p>
            <a:pPr algn="l" rtl="0" lvl="0" marR="0" indent="-330200" marL="457200">
              <a:lnSpc>
                <a:spcPct val="115000"/>
              </a:lnSpc>
              <a:spcBef>
                <a:spcPts val="0"/>
              </a:spcBef>
              <a:spcAft>
                <a:spcPts val="0"/>
              </a:spcAft>
              <a:buClr>
                <a:schemeClr val="dk1"/>
              </a:buClr>
              <a:buSzPct val="100000"/>
              <a:buFont typeface="Raleway"/>
              <a:buChar char="-"/>
            </a:pPr>
            <a:r>
              <a:rPr sz="1600" lang="en">
                <a:solidFill>
                  <a:schemeClr val="dk1"/>
                </a:solidFill>
                <a:latin typeface="Raleway"/>
                <a:ea typeface="Raleway"/>
                <a:cs typeface="Raleway"/>
                <a:sym typeface="Raleway"/>
              </a:rPr>
              <a:t>rolled wholesale orders at cost of tube</a:t>
            </a:r>
          </a:p>
          <a:p>
            <a:pPr rtl="0" lvl="1" indent="-330200" marL="914400">
              <a:lnSpc>
                <a:spcPct val="115000"/>
              </a:lnSpc>
              <a:spcBef>
                <a:spcPts val="0"/>
              </a:spcBef>
              <a:buClr>
                <a:schemeClr val="dk1"/>
              </a:buClr>
              <a:buSzPct val="100000"/>
              <a:buFont typeface="Courier New"/>
              <a:buChar char="o"/>
            </a:pPr>
            <a:r>
              <a:rPr sz="1600" lang="en">
                <a:solidFill>
                  <a:schemeClr val="dk1"/>
                </a:solidFill>
                <a:latin typeface="Raleway"/>
                <a:ea typeface="Raleway"/>
                <a:cs typeface="Raleway"/>
                <a:sym typeface="Raleway"/>
              </a:rPr>
              <a:t>quality assurance</a:t>
            </a:r>
          </a:p>
          <a:p>
            <a:pPr rtl="0" lvl="1" indent="-330200" marL="914400">
              <a:lnSpc>
                <a:spcPct val="115000"/>
              </a:lnSpc>
              <a:spcBef>
                <a:spcPts val="0"/>
              </a:spcBef>
              <a:buClr>
                <a:schemeClr val="dk1"/>
              </a:buClr>
              <a:buSzPct val="100000"/>
              <a:buFont typeface="Courier New"/>
              <a:buChar char="o"/>
            </a:pPr>
            <a:r>
              <a:rPr sz="1600" lang="en">
                <a:solidFill>
                  <a:schemeClr val="dk1"/>
                </a:solidFill>
                <a:latin typeface="Raleway"/>
                <a:ea typeface="Raleway"/>
                <a:cs typeface="Raleway"/>
                <a:sym typeface="Raleway"/>
              </a:rPr>
              <a:t>marketing promotion inside</a:t>
            </a:r>
          </a:p>
          <a:p>
            <a:pPr>
              <a:spcBef>
                <a:spcPts val="0"/>
              </a:spcBef>
              <a:buNone/>
            </a:pPr>
            <a:r>
              <a:t/>
            </a:r>
            <a:endParaRPr>
              <a:latin typeface="Raleway"/>
              <a:ea typeface="Raleway"/>
              <a:cs typeface="Raleway"/>
              <a:sym typeface="Raleway"/>
            </a:endParaRPr>
          </a:p>
        </p:txBody>
      </p:sp>
      <p:pic>
        <p:nvPicPr>
          <p:cNvPr id="134" name="Shape 134"/>
          <p:cNvPicPr preferRelativeResize="0"/>
          <p:nvPr/>
        </p:nvPicPr>
        <p:blipFill>
          <a:blip r:embed="rId3">
            <a:alphaModFix/>
          </a:blip>
          <a:stretch>
            <a:fillRect/>
          </a:stretch>
        </p:blipFill>
        <p:spPr>
          <a:xfrm>
            <a:off y="1024749" x="282275"/>
            <a:ext cy="2191225" cx="4446076"/>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y="0" x="0"/>
          <a:ext cy="0" cx="0"/>
          <a:chOff y="0" x="0"/>
          <a:chExt cy="0" cx="0"/>
        </a:xfrm>
      </p:grpSpPr>
      <p:sp>
        <p:nvSpPr>
          <p:cNvPr id="139" name="Shape 139"/>
          <p:cNvSpPr txBox="1"/>
          <p:nvPr/>
        </p:nvSpPr>
        <p:spPr>
          <a:xfrm>
            <a:off y="1941300" x="510450"/>
            <a:ext cy="1260900" cx="8123100"/>
          </a:xfrm>
          <a:prstGeom prst="rect">
            <a:avLst/>
          </a:prstGeom>
          <a:noFill/>
          <a:ln>
            <a:noFill/>
          </a:ln>
        </p:spPr>
        <p:txBody>
          <a:bodyPr bIns="91425" rIns="91425" lIns="91425" tIns="91425" anchor="t" anchorCtr="0">
            <a:noAutofit/>
          </a:bodyPr>
          <a:lstStyle/>
          <a:p>
            <a:pPr>
              <a:spcBef>
                <a:spcPts val="0"/>
              </a:spcBef>
              <a:buNone/>
            </a:pPr>
            <a:r>
              <a:rPr b="1" sz="3600" lang="en">
                <a:latin typeface="Raleway"/>
                <a:ea typeface="Raleway"/>
                <a:cs typeface="Raleway"/>
                <a:sym typeface="Raleway"/>
              </a:rPr>
              <a:t>6. </a:t>
            </a:r>
            <a:r>
              <a:rPr b="1" sz="3600" lang="en">
                <a:solidFill>
                  <a:schemeClr val="dk1"/>
                </a:solidFill>
                <a:latin typeface="Raleway"/>
                <a:ea typeface="Raleway"/>
                <a:cs typeface="Raleway"/>
                <a:sym typeface="Raleway"/>
              </a:rPr>
              <a:t>Process is Greater than Practice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y="0" x="0"/>
          <a:ext cy="0" cx="0"/>
          <a:chOff y="0" x="0"/>
          <a:chExt cy="0" cx="0"/>
        </a:xfrm>
      </p:grpSpPr>
      <p:sp>
        <p:nvSpPr>
          <p:cNvPr id="144" name="Shape 144"/>
          <p:cNvSpPr txBox="1"/>
          <p:nvPr/>
        </p:nvSpPr>
        <p:spPr>
          <a:xfrm>
            <a:off y="198625" x="240450"/>
            <a:ext cy="702600" cx="8133300"/>
          </a:xfrm>
          <a:prstGeom prst="rect">
            <a:avLst/>
          </a:prstGeom>
          <a:noFill/>
          <a:ln>
            <a:noFill/>
          </a:ln>
        </p:spPr>
        <p:txBody>
          <a:bodyPr bIns="91425" rIns="91425" lIns="91425" tIns="91425" anchor="t" anchorCtr="0">
            <a:noAutofit/>
          </a:bodyPr>
          <a:lstStyle/>
          <a:p>
            <a:pPr rtl="0" lvl="0">
              <a:spcBef>
                <a:spcPts val="0"/>
              </a:spcBef>
              <a:buClr>
                <a:schemeClr val="dk1"/>
              </a:buClr>
              <a:buSzPct val="45833"/>
              <a:buFont typeface="Arial"/>
              <a:buNone/>
            </a:pPr>
            <a:r>
              <a:rPr b="1" sz="2400" lang="en">
                <a:solidFill>
                  <a:schemeClr val="dk1"/>
                </a:solidFill>
                <a:latin typeface="Raleway"/>
                <a:ea typeface="Raleway"/>
                <a:cs typeface="Raleway"/>
                <a:sym typeface="Raleway"/>
              </a:rPr>
              <a:t>6. Process is Greater than Practice</a:t>
            </a:r>
          </a:p>
          <a:p>
            <a:pPr>
              <a:spcBef>
                <a:spcPts val="0"/>
              </a:spcBef>
              <a:buNone/>
            </a:pPr>
            <a:r>
              <a:t/>
            </a:r>
            <a:endParaRPr/>
          </a:p>
        </p:txBody>
      </p:sp>
      <p:sp>
        <p:nvSpPr>
          <p:cNvPr id="145" name="Shape 145"/>
          <p:cNvSpPr txBox="1"/>
          <p:nvPr/>
        </p:nvSpPr>
        <p:spPr>
          <a:xfrm>
            <a:off y="857250" x="480900"/>
            <a:ext cy="4066799" cx="3920400"/>
          </a:xfrm>
          <a:prstGeom prst="rect">
            <a:avLst/>
          </a:prstGeom>
          <a:noFill/>
          <a:ln>
            <a:noFill/>
          </a:ln>
        </p:spPr>
        <p:txBody>
          <a:bodyPr bIns="91425" rIns="91425" lIns="91425" tIns="91425" anchor="t" anchorCtr="0">
            <a:noAutofit/>
          </a:bodyPr>
          <a:lstStyle/>
          <a:p>
            <a:pPr rtl="0">
              <a:lnSpc>
                <a:spcPct val="115000"/>
              </a:lnSpc>
              <a:spcBef>
                <a:spcPts val="0"/>
              </a:spcBef>
              <a:buNone/>
            </a:pPr>
            <a:r>
              <a:rPr sz="1800" lang="en">
                <a:latin typeface="Raleway"/>
                <a:ea typeface="Raleway"/>
                <a:cs typeface="Raleway"/>
                <a:sym typeface="Raleway"/>
              </a:rPr>
              <a:t>Document everything in such a way that it can be passed off to someone else. Your goal is to extract yourself from day to day tasks as soon as possible</a:t>
            </a:r>
          </a:p>
          <a:p>
            <a:pPr rtl="0" lvl="0">
              <a:lnSpc>
                <a:spcPct val="115000"/>
              </a:lnSpc>
              <a:spcBef>
                <a:spcPts val="0"/>
              </a:spcBef>
              <a:buNone/>
            </a:pPr>
            <a:r>
              <a:t/>
            </a:r>
            <a:endParaRPr sz="1800">
              <a:latin typeface="Raleway"/>
              <a:ea typeface="Raleway"/>
              <a:cs typeface="Raleway"/>
              <a:sym typeface="Raleway"/>
            </a:endParaRPr>
          </a:p>
          <a:p>
            <a:pPr rtl="0" lvl="0" indent="-342900" marL="457200">
              <a:lnSpc>
                <a:spcPct val="115000"/>
              </a:lnSpc>
              <a:spcBef>
                <a:spcPts val="0"/>
              </a:spcBef>
              <a:buClr>
                <a:srgbClr val="000000"/>
              </a:buClr>
              <a:buSzPct val="100000"/>
              <a:buFont typeface="Raleway"/>
              <a:buChar char="-"/>
            </a:pPr>
            <a:r>
              <a:rPr sz="1800" lang="en">
                <a:latin typeface="Raleway"/>
                <a:ea typeface="Raleway"/>
                <a:cs typeface="Raleway"/>
                <a:sym typeface="Raleway"/>
              </a:rPr>
              <a:t>Series Deliverables</a:t>
            </a:r>
          </a:p>
          <a:p>
            <a:pPr rtl="0" lvl="0">
              <a:lnSpc>
                <a:spcPct val="115000"/>
              </a:lnSpc>
              <a:spcBef>
                <a:spcPts val="0"/>
              </a:spcBef>
              <a:buNone/>
            </a:pPr>
            <a:r>
              <a:t/>
            </a:r>
            <a:endParaRPr sz="1800">
              <a:latin typeface="Raleway"/>
              <a:ea typeface="Raleway"/>
              <a:cs typeface="Raleway"/>
              <a:sym typeface="Raleway"/>
            </a:endParaRPr>
          </a:p>
          <a:p>
            <a:pPr rtl="0" lvl="0" indent="-342900" marL="457200">
              <a:lnSpc>
                <a:spcPct val="115000"/>
              </a:lnSpc>
              <a:spcBef>
                <a:spcPts val="0"/>
              </a:spcBef>
              <a:buClr>
                <a:srgbClr val="000000"/>
              </a:buClr>
              <a:buSzPct val="100000"/>
              <a:buFont typeface="Raleway"/>
              <a:buChar char="-"/>
            </a:pPr>
            <a:r>
              <a:rPr sz="1800" lang="en">
                <a:latin typeface="Raleway"/>
                <a:ea typeface="Raleway"/>
                <a:cs typeface="Raleway"/>
                <a:sym typeface="Raleway"/>
              </a:rPr>
              <a:t>How to roll posters without damaging them</a:t>
            </a:r>
          </a:p>
          <a:p>
            <a:pPr>
              <a:spcBef>
                <a:spcPts val="0"/>
              </a:spcBef>
              <a:buNone/>
            </a:pPr>
            <a:r>
              <a:t/>
            </a:r>
            <a:endParaRPr/>
          </a:p>
        </p:txBody>
      </p:sp>
      <p:sp>
        <p:nvSpPr>
          <p:cNvPr id="146" name="Shape 146">
            <a:hlinkClick r:id="rId4"/>
          </p:cNvPr>
          <p:cNvSpPr/>
          <p:nvPr/>
        </p:nvSpPr>
        <p:spPr>
          <a:xfrm>
            <a:off y="1045537" x="4622450"/>
            <a:ext cy="3052424" cx="4069899"/>
          </a:xfrm>
          <a:prstGeom prst="rect">
            <a:avLst/>
          </a:prstGeom>
          <a:blipFill>
            <a:blip r:embed="rId5">
              <a:alphaModFix/>
            </a:blip>
            <a:stretch>
              <a:fillRect/>
            </a:stretch>
          </a:blipFill>
          <a:ln>
            <a:noFill/>
          </a:ln>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 name="Shape 35"/>
        <p:cNvGrpSpPr/>
        <p:nvPr/>
      </p:nvGrpSpPr>
      <p:grpSpPr>
        <a:xfrm>
          <a:off y="0" x="0"/>
          <a:ext cy="0" cx="0"/>
          <a:chOff y="0" x="0"/>
          <a:chExt cy="0" cx="0"/>
        </a:xfrm>
      </p:grpSpPr>
      <p:sp>
        <p:nvSpPr>
          <p:cNvPr id="36" name="Shape 36"/>
          <p:cNvSpPr txBox="1"/>
          <p:nvPr/>
        </p:nvSpPr>
        <p:spPr>
          <a:xfrm>
            <a:off y="2220450" x="3249600"/>
            <a:ext cy="702600" cx="2644800"/>
          </a:xfrm>
          <a:prstGeom prst="rect">
            <a:avLst/>
          </a:prstGeom>
          <a:noFill/>
          <a:ln>
            <a:noFill/>
          </a:ln>
        </p:spPr>
        <p:txBody>
          <a:bodyPr bIns="91425" rIns="91425" lIns="91425" tIns="91425" anchor="t" anchorCtr="0">
            <a:noAutofit/>
          </a:bodyPr>
          <a:lstStyle/>
          <a:p>
            <a:pPr>
              <a:spcBef>
                <a:spcPts val="0"/>
              </a:spcBef>
              <a:buNone/>
            </a:pPr>
            <a:r>
              <a:rPr b="1" sz="3600" lang="en">
                <a:latin typeface="Raleway"/>
                <a:ea typeface="Raleway"/>
                <a:cs typeface="Raleway"/>
                <a:sym typeface="Raleway"/>
              </a:rPr>
              <a:t>Hi, I’m Rich</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y="0" x="0"/>
          <a:ext cy="0" cx="0"/>
          <a:chOff y="0" x="0"/>
          <a:chExt cy="0" cx="0"/>
        </a:xfrm>
      </p:grpSpPr>
      <p:sp>
        <p:nvSpPr>
          <p:cNvPr id="151" name="Shape 151"/>
          <p:cNvSpPr txBox="1"/>
          <p:nvPr/>
        </p:nvSpPr>
        <p:spPr>
          <a:xfrm>
            <a:off y="1913100" x="1561200"/>
            <a:ext cy="1317299" cx="6021600"/>
          </a:xfrm>
          <a:prstGeom prst="rect">
            <a:avLst/>
          </a:prstGeom>
          <a:noFill/>
          <a:ln>
            <a:noFill/>
          </a:ln>
        </p:spPr>
        <p:txBody>
          <a:bodyPr bIns="91425" rIns="91425" lIns="91425" tIns="91425" anchor="t" anchorCtr="0">
            <a:noAutofit/>
          </a:bodyPr>
          <a:lstStyle/>
          <a:p>
            <a:pPr>
              <a:spcBef>
                <a:spcPts val="0"/>
              </a:spcBef>
              <a:buNone/>
            </a:pPr>
            <a:r>
              <a:rPr b="1" sz="3600" lang="en">
                <a:latin typeface="Raleway"/>
                <a:ea typeface="Raleway"/>
                <a:cs typeface="Raleway"/>
                <a:sym typeface="Raleway"/>
              </a:rPr>
              <a:t>7. Become meticulous with regard to your time</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y="0" x="0"/>
          <a:ext cy="0" cx="0"/>
          <a:chOff y="0" x="0"/>
          <a:chExt cy="0" cx="0"/>
        </a:xfrm>
      </p:grpSpPr>
      <p:sp>
        <p:nvSpPr>
          <p:cNvPr id="156" name="Shape 156"/>
          <p:cNvSpPr txBox="1"/>
          <p:nvPr/>
        </p:nvSpPr>
        <p:spPr>
          <a:xfrm>
            <a:off y="219550" x="292725"/>
            <a:ext cy="702600" cx="7736100"/>
          </a:xfrm>
          <a:prstGeom prst="rect">
            <a:avLst/>
          </a:prstGeom>
          <a:noFill/>
          <a:ln>
            <a:noFill/>
          </a:ln>
        </p:spPr>
        <p:txBody>
          <a:bodyPr bIns="91425" rIns="91425" lIns="91425" tIns="91425" anchor="t" anchorCtr="0">
            <a:noAutofit/>
          </a:bodyPr>
          <a:lstStyle/>
          <a:p>
            <a:pPr>
              <a:spcBef>
                <a:spcPts val="0"/>
              </a:spcBef>
              <a:buNone/>
            </a:pPr>
            <a:r>
              <a:rPr b="1" sz="2400" lang="en">
                <a:solidFill>
                  <a:schemeClr val="dk1"/>
                </a:solidFill>
                <a:latin typeface="Raleway"/>
                <a:ea typeface="Raleway"/>
                <a:cs typeface="Raleway"/>
                <a:sym typeface="Raleway"/>
              </a:rPr>
              <a:t>7. Become meticulous with regard to your time</a:t>
            </a:r>
          </a:p>
        </p:txBody>
      </p:sp>
      <p:sp>
        <p:nvSpPr>
          <p:cNvPr id="157" name="Shape 157"/>
          <p:cNvSpPr txBox="1"/>
          <p:nvPr/>
        </p:nvSpPr>
        <p:spPr>
          <a:xfrm>
            <a:off y="972225" x="4871675"/>
            <a:ext cy="3909900" cx="3888900"/>
          </a:xfrm>
          <a:prstGeom prst="rect">
            <a:avLst/>
          </a:prstGeom>
          <a:noFill/>
          <a:ln>
            <a:noFill/>
          </a:ln>
        </p:spPr>
        <p:txBody>
          <a:bodyPr bIns="91425" rIns="91425" lIns="91425" tIns="91425" anchor="t" anchorCtr="0">
            <a:noAutofit/>
          </a:bodyPr>
          <a:lstStyle/>
          <a:p>
            <a:pPr rtl="0" lvl="0" indent="-342900" marL="457200">
              <a:spcBef>
                <a:spcPts val="0"/>
              </a:spcBef>
              <a:buClr>
                <a:srgbClr val="000000"/>
              </a:buClr>
              <a:buSzPct val="100000"/>
              <a:buFont typeface="Raleway"/>
              <a:buChar char="-"/>
            </a:pPr>
            <a:r>
              <a:rPr sz="1800" lang="en">
                <a:latin typeface="Raleway"/>
                <a:ea typeface="Raleway"/>
                <a:cs typeface="Raleway"/>
                <a:sym typeface="Raleway"/>
              </a:rPr>
              <a:t>Plan each day the night before</a:t>
            </a:r>
          </a:p>
          <a:p>
            <a:pPr rtl="0" lvl="0">
              <a:spcBef>
                <a:spcPts val="0"/>
              </a:spcBef>
              <a:buNone/>
            </a:pPr>
            <a:r>
              <a:t/>
            </a:r>
            <a:endParaRPr sz="1800">
              <a:latin typeface="Raleway"/>
              <a:ea typeface="Raleway"/>
              <a:cs typeface="Raleway"/>
              <a:sym typeface="Raleway"/>
            </a:endParaRPr>
          </a:p>
          <a:p>
            <a:pPr rtl="0" lvl="0" indent="-342900" marL="457200">
              <a:spcBef>
                <a:spcPts val="0"/>
              </a:spcBef>
              <a:buClr>
                <a:srgbClr val="000000"/>
              </a:buClr>
              <a:buSzPct val="100000"/>
              <a:buFont typeface="Raleway"/>
              <a:buChar char="-"/>
            </a:pPr>
            <a:r>
              <a:rPr sz="1800" lang="en">
                <a:solidFill>
                  <a:schemeClr val="dk1"/>
                </a:solidFill>
                <a:latin typeface="Raleway"/>
                <a:ea typeface="Raleway"/>
                <a:cs typeface="Raleway"/>
                <a:sym typeface="Raleway"/>
              </a:rPr>
              <a:t>Do the hardest tasks first, in the morning if possible</a:t>
            </a:r>
          </a:p>
          <a:p>
            <a:pPr rtl="0" lvl="0">
              <a:spcBef>
                <a:spcPts val="0"/>
              </a:spcBef>
              <a:buNone/>
            </a:pPr>
            <a:r>
              <a:t/>
            </a:r>
            <a:endParaRPr sz="1800">
              <a:latin typeface="Raleway"/>
              <a:ea typeface="Raleway"/>
              <a:cs typeface="Raleway"/>
              <a:sym typeface="Raleway"/>
            </a:endParaRPr>
          </a:p>
          <a:p>
            <a:pPr rtl="0" lvl="0" indent="-342900" marL="457200">
              <a:spcBef>
                <a:spcPts val="0"/>
              </a:spcBef>
              <a:buClr>
                <a:srgbClr val="000000"/>
              </a:buClr>
              <a:buSzPct val="100000"/>
              <a:buFont typeface="Raleway"/>
              <a:buChar char="-"/>
            </a:pPr>
            <a:r>
              <a:rPr sz="1800" lang="en">
                <a:latin typeface="Raleway"/>
                <a:ea typeface="Raleway"/>
                <a:cs typeface="Raleway"/>
                <a:sym typeface="Raleway"/>
              </a:rPr>
              <a:t>Find a calendar tool you like and use it religiously</a:t>
            </a:r>
          </a:p>
          <a:p>
            <a:pPr rtl="0" lvl="0">
              <a:spcBef>
                <a:spcPts val="0"/>
              </a:spcBef>
              <a:buNone/>
            </a:pPr>
            <a:r>
              <a:t/>
            </a:r>
            <a:endParaRPr sz="1800">
              <a:latin typeface="Raleway"/>
              <a:ea typeface="Raleway"/>
              <a:cs typeface="Raleway"/>
              <a:sym typeface="Raleway"/>
            </a:endParaRPr>
          </a:p>
          <a:p>
            <a:pPr rtl="0" lvl="0" indent="-342900" marL="457200">
              <a:spcBef>
                <a:spcPts val="0"/>
              </a:spcBef>
              <a:buClr>
                <a:srgbClr val="000000"/>
              </a:buClr>
              <a:buSzPct val="100000"/>
              <a:buFont typeface="Raleway"/>
              <a:buChar char="-"/>
            </a:pPr>
            <a:r>
              <a:rPr sz="1800" lang="en">
                <a:latin typeface="Raleway"/>
                <a:ea typeface="Raleway"/>
                <a:cs typeface="Raleway"/>
                <a:sym typeface="Raleway"/>
              </a:rPr>
              <a:t>Find a todo list app with an api, and become a power user.</a:t>
            </a:r>
          </a:p>
          <a:p>
            <a:pPr rtl="0" lvl="0">
              <a:spcBef>
                <a:spcPts val="0"/>
              </a:spcBef>
              <a:buNone/>
            </a:pPr>
            <a:r>
              <a:t/>
            </a:r>
            <a:endParaRPr sz="1800">
              <a:latin typeface="Raleway"/>
              <a:ea typeface="Raleway"/>
              <a:cs typeface="Raleway"/>
              <a:sym typeface="Raleway"/>
            </a:endParaRPr>
          </a:p>
          <a:p>
            <a:pPr rtl="0" lvl="0" indent="-342900" marL="457200">
              <a:spcBef>
                <a:spcPts val="0"/>
              </a:spcBef>
              <a:buClr>
                <a:srgbClr val="000000"/>
              </a:buClr>
              <a:buSzPct val="100000"/>
              <a:buFont typeface="Raleway"/>
              <a:buChar char="-"/>
            </a:pPr>
            <a:r>
              <a:rPr sz="1800" lang="en">
                <a:solidFill>
                  <a:schemeClr val="dk1"/>
                </a:solidFill>
                <a:latin typeface="Raleway"/>
                <a:ea typeface="Raleway"/>
                <a:cs typeface="Raleway"/>
                <a:sym typeface="Raleway"/>
              </a:rPr>
              <a:t>Set daily goals, and give yourself permission to relax if you reach them</a:t>
            </a:r>
          </a:p>
          <a:p>
            <a:pPr>
              <a:spcBef>
                <a:spcPts val="0"/>
              </a:spcBef>
              <a:buNone/>
            </a:pPr>
            <a:r>
              <a:t/>
            </a:r>
            <a:endParaRPr>
              <a:latin typeface="Raleway"/>
              <a:ea typeface="Raleway"/>
              <a:cs typeface="Raleway"/>
              <a:sym typeface="Raleway"/>
            </a:endParaRPr>
          </a:p>
        </p:txBody>
      </p:sp>
      <p:pic>
        <p:nvPicPr>
          <p:cNvPr id="158" name="Shape 158"/>
          <p:cNvPicPr preferRelativeResize="0"/>
          <p:nvPr/>
        </p:nvPicPr>
        <p:blipFill>
          <a:blip r:embed="rId3">
            <a:alphaModFix/>
          </a:blip>
          <a:stretch>
            <a:fillRect/>
          </a:stretch>
        </p:blipFill>
        <p:spPr>
          <a:xfrm>
            <a:off y="1034950" x="354125"/>
            <a:ext cy="3658999" cx="4517549"/>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y="0" x="0"/>
          <a:ext cy="0" cx="0"/>
          <a:chOff y="0" x="0"/>
          <a:chExt cy="0" cx="0"/>
        </a:xfrm>
      </p:grpSpPr>
      <p:sp>
        <p:nvSpPr>
          <p:cNvPr id="163" name="Shape 163"/>
          <p:cNvSpPr txBox="1"/>
          <p:nvPr/>
        </p:nvSpPr>
        <p:spPr>
          <a:xfrm>
            <a:off y="1918350" x="1430550"/>
            <a:ext cy="1306800" cx="6282900"/>
          </a:xfrm>
          <a:prstGeom prst="rect">
            <a:avLst/>
          </a:prstGeom>
          <a:noFill/>
          <a:ln>
            <a:noFill/>
          </a:ln>
        </p:spPr>
        <p:txBody>
          <a:bodyPr bIns="91425" rIns="91425" lIns="91425" tIns="91425" anchor="t" anchorCtr="0">
            <a:noAutofit/>
          </a:bodyPr>
          <a:lstStyle/>
          <a:p>
            <a:pPr>
              <a:spcBef>
                <a:spcPts val="0"/>
              </a:spcBef>
              <a:buNone/>
            </a:pPr>
            <a:r>
              <a:rPr b="1" sz="3600" lang="en">
                <a:latin typeface="Raleway"/>
                <a:ea typeface="Raleway"/>
                <a:cs typeface="Raleway"/>
                <a:sym typeface="Raleway"/>
              </a:rPr>
              <a:t>8. Become meticulous with regard to your finances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y="0" x="0"/>
          <a:ext cy="0" cx="0"/>
          <a:chOff y="0" x="0"/>
          <a:chExt cy="0" cx="0"/>
        </a:xfrm>
      </p:grpSpPr>
      <p:sp>
        <p:nvSpPr>
          <p:cNvPr id="168" name="Shape 168"/>
          <p:cNvSpPr txBox="1"/>
          <p:nvPr/>
        </p:nvSpPr>
        <p:spPr>
          <a:xfrm>
            <a:off y="376350" x="303175"/>
            <a:ext cy="702600" cx="8123100"/>
          </a:xfrm>
          <a:prstGeom prst="rect">
            <a:avLst/>
          </a:prstGeom>
          <a:noFill/>
          <a:ln>
            <a:noFill/>
          </a:ln>
        </p:spPr>
        <p:txBody>
          <a:bodyPr bIns="91425" rIns="91425" lIns="91425" tIns="91425" anchor="t" anchorCtr="0">
            <a:noAutofit/>
          </a:bodyPr>
          <a:lstStyle/>
          <a:p>
            <a:pPr rtl="0" lvl="0">
              <a:spcBef>
                <a:spcPts val="0"/>
              </a:spcBef>
              <a:buClr>
                <a:schemeClr val="dk1"/>
              </a:buClr>
              <a:buSzPct val="45833"/>
              <a:buFont typeface="Arial"/>
              <a:buNone/>
            </a:pPr>
            <a:r>
              <a:rPr b="1" sz="2400" lang="en">
                <a:solidFill>
                  <a:schemeClr val="dk1"/>
                </a:solidFill>
                <a:latin typeface="Raleway"/>
                <a:ea typeface="Raleway"/>
                <a:cs typeface="Raleway"/>
                <a:sym typeface="Raleway"/>
              </a:rPr>
              <a:t>8. Become meticulous with regard to your finances</a:t>
            </a:r>
          </a:p>
          <a:p>
            <a:pPr>
              <a:spcBef>
                <a:spcPts val="0"/>
              </a:spcBef>
              <a:buNone/>
            </a:pPr>
            <a:r>
              <a:t/>
            </a:r>
            <a:endParaRPr/>
          </a:p>
        </p:txBody>
      </p:sp>
      <p:pic>
        <p:nvPicPr>
          <p:cNvPr id="169" name="Shape 169"/>
          <p:cNvPicPr preferRelativeResize="0"/>
          <p:nvPr/>
        </p:nvPicPr>
        <p:blipFill>
          <a:blip r:embed="rId3">
            <a:alphaModFix/>
          </a:blip>
          <a:stretch>
            <a:fillRect/>
          </a:stretch>
        </p:blipFill>
        <p:spPr>
          <a:xfrm>
            <a:off y="1180475" x="4505075"/>
            <a:ext cy="3503026" cx="4148875"/>
          </a:xfrm>
          <a:prstGeom prst="rect">
            <a:avLst/>
          </a:prstGeom>
          <a:noFill/>
          <a:ln>
            <a:noFill/>
          </a:ln>
        </p:spPr>
      </p:pic>
      <p:sp>
        <p:nvSpPr>
          <p:cNvPr id="170" name="Shape 170"/>
          <p:cNvSpPr txBox="1"/>
          <p:nvPr/>
        </p:nvSpPr>
        <p:spPr>
          <a:xfrm>
            <a:off y="1274400" x="435425"/>
            <a:ext cy="3706499" cx="3844499"/>
          </a:xfrm>
          <a:prstGeom prst="rect">
            <a:avLst/>
          </a:prstGeom>
          <a:noFill/>
          <a:ln>
            <a:noFill/>
          </a:ln>
        </p:spPr>
        <p:txBody>
          <a:bodyPr bIns="91425" rIns="91425" lIns="91425" tIns="91425" anchor="t" anchorCtr="0">
            <a:noAutofit/>
          </a:bodyPr>
          <a:lstStyle/>
          <a:p>
            <a:pPr rtl="0" lvl="0" indent="-342900" marL="457200">
              <a:spcBef>
                <a:spcPts val="0"/>
              </a:spcBef>
              <a:buClr>
                <a:srgbClr val="000000"/>
              </a:buClr>
              <a:buSzPct val="100000"/>
              <a:buFont typeface="Raleway"/>
              <a:buChar char="-"/>
            </a:pPr>
            <a:r>
              <a:rPr sz="1800" lang="en">
                <a:latin typeface="Raleway"/>
                <a:ea typeface="Raleway"/>
                <a:cs typeface="Raleway"/>
                <a:sym typeface="Raleway"/>
              </a:rPr>
              <a:t>Online Courses (Udemy, Lynda)</a:t>
            </a:r>
          </a:p>
          <a:p>
            <a:pPr rtl="0" lvl="0">
              <a:spcBef>
                <a:spcPts val="0"/>
              </a:spcBef>
              <a:buNone/>
            </a:pPr>
            <a:r>
              <a:t/>
            </a:r>
            <a:endParaRPr sz="1800">
              <a:latin typeface="Raleway"/>
              <a:ea typeface="Raleway"/>
              <a:cs typeface="Raleway"/>
              <a:sym typeface="Raleway"/>
            </a:endParaRPr>
          </a:p>
          <a:p>
            <a:pPr rtl="0" lvl="0" indent="-342900" marL="457200">
              <a:spcBef>
                <a:spcPts val="0"/>
              </a:spcBef>
              <a:buClr>
                <a:srgbClr val="000000"/>
              </a:buClr>
              <a:buSzPct val="100000"/>
              <a:buFont typeface="Raleway"/>
              <a:buChar char="-"/>
            </a:pPr>
            <a:r>
              <a:rPr sz="1800" lang="en">
                <a:latin typeface="Raleway"/>
                <a:ea typeface="Raleway"/>
                <a:cs typeface="Raleway"/>
                <a:sym typeface="Raleway"/>
              </a:rPr>
              <a:t>CMC - 2 Day Account Workshop</a:t>
            </a:r>
          </a:p>
          <a:p>
            <a:pPr rtl="0" lvl="0">
              <a:spcBef>
                <a:spcPts val="0"/>
              </a:spcBef>
              <a:buNone/>
            </a:pPr>
            <a:r>
              <a:t/>
            </a:r>
            <a:endParaRPr sz="1800">
              <a:latin typeface="Raleway"/>
              <a:ea typeface="Raleway"/>
              <a:cs typeface="Raleway"/>
              <a:sym typeface="Raleway"/>
            </a:endParaRPr>
          </a:p>
          <a:p>
            <a:pPr lvl="0" indent="-342900" marL="457200">
              <a:spcBef>
                <a:spcPts val="0"/>
              </a:spcBef>
              <a:buClr>
                <a:srgbClr val="000000"/>
              </a:buClr>
              <a:buSzPct val="100000"/>
              <a:buFont typeface="Raleway"/>
              <a:buChar char="-"/>
            </a:pPr>
            <a:r>
              <a:rPr sz="1800" lang="en">
                <a:latin typeface="Raleway"/>
                <a:ea typeface="Raleway"/>
                <a:cs typeface="Raleway"/>
                <a:sym typeface="Raleway"/>
              </a:rPr>
              <a:t>As soon as possible, hire a bookkeeper</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y="0" x="0"/>
          <a:ext cy="0" cx="0"/>
          <a:chOff y="0" x="0"/>
          <a:chExt cy="0" cx="0"/>
        </a:xfrm>
      </p:grpSpPr>
      <p:sp>
        <p:nvSpPr>
          <p:cNvPr id="175" name="Shape 175"/>
          <p:cNvSpPr txBox="1"/>
          <p:nvPr/>
        </p:nvSpPr>
        <p:spPr>
          <a:xfrm>
            <a:off y="1923600" x="1027950"/>
            <a:ext cy="1296299" cx="7088099"/>
          </a:xfrm>
          <a:prstGeom prst="rect">
            <a:avLst/>
          </a:prstGeom>
          <a:noFill/>
          <a:ln>
            <a:noFill/>
          </a:ln>
        </p:spPr>
        <p:txBody>
          <a:bodyPr bIns="91425" rIns="91425" lIns="91425" tIns="91425" anchor="t" anchorCtr="0">
            <a:noAutofit/>
          </a:bodyPr>
          <a:lstStyle/>
          <a:p>
            <a:pPr>
              <a:spcBef>
                <a:spcPts val="0"/>
              </a:spcBef>
              <a:buNone/>
            </a:pPr>
            <a:r>
              <a:rPr b="1" sz="3600" lang="en">
                <a:latin typeface="Raleway"/>
                <a:ea typeface="Raleway"/>
                <a:cs typeface="Raleway"/>
                <a:sym typeface="Raleway"/>
              </a:rPr>
              <a:t>9. Become obsessed with your health</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y="0" x="0"/>
          <a:ext cy="0" cx="0"/>
          <a:chOff y="0" x="0"/>
          <a:chExt cy="0" cx="0"/>
        </a:xfrm>
      </p:grpSpPr>
      <p:sp>
        <p:nvSpPr>
          <p:cNvPr id="180" name="Shape 180"/>
          <p:cNvSpPr txBox="1"/>
          <p:nvPr/>
        </p:nvSpPr>
        <p:spPr>
          <a:xfrm>
            <a:off y="212400" x="223025"/>
            <a:ext cy="713700" cx="8528100"/>
          </a:xfrm>
          <a:prstGeom prst="rect">
            <a:avLst/>
          </a:prstGeom>
          <a:noFill/>
          <a:ln>
            <a:noFill/>
          </a:ln>
        </p:spPr>
        <p:txBody>
          <a:bodyPr bIns="91425" rIns="91425" lIns="91425" tIns="91425" anchor="t" anchorCtr="0">
            <a:noAutofit/>
          </a:bodyPr>
          <a:lstStyle/>
          <a:p>
            <a:pPr rtl="0" lvl="0">
              <a:spcBef>
                <a:spcPts val="0"/>
              </a:spcBef>
              <a:buClr>
                <a:schemeClr val="dk1"/>
              </a:buClr>
              <a:buSzPct val="45833"/>
              <a:buFont typeface="Arial"/>
              <a:buNone/>
            </a:pPr>
            <a:r>
              <a:rPr b="1" sz="2400" lang="en">
                <a:solidFill>
                  <a:schemeClr val="dk1"/>
                </a:solidFill>
                <a:latin typeface="Raleway"/>
                <a:ea typeface="Raleway"/>
                <a:cs typeface="Raleway"/>
                <a:sym typeface="Raleway"/>
              </a:rPr>
              <a:t>9. Become obsessed with your health</a:t>
            </a:r>
          </a:p>
          <a:p>
            <a:pPr>
              <a:spcBef>
                <a:spcPts val="0"/>
              </a:spcBef>
              <a:buNone/>
            </a:pPr>
            <a:r>
              <a:t/>
            </a:r>
            <a:endParaRPr sz="2400"/>
          </a:p>
        </p:txBody>
      </p:sp>
      <p:pic>
        <p:nvPicPr>
          <p:cNvPr id="181" name="Shape 181"/>
          <p:cNvPicPr preferRelativeResize="0"/>
          <p:nvPr/>
        </p:nvPicPr>
        <p:blipFill>
          <a:blip r:embed="rId3">
            <a:alphaModFix/>
          </a:blip>
          <a:stretch>
            <a:fillRect/>
          </a:stretch>
        </p:blipFill>
        <p:spPr>
          <a:xfrm>
            <a:off y="926100" x="722200"/>
            <a:ext cy="3875575" cx="2950624"/>
          </a:xfrm>
          <a:prstGeom prst="rect">
            <a:avLst/>
          </a:prstGeom>
          <a:noFill/>
          <a:ln>
            <a:noFill/>
          </a:ln>
        </p:spPr>
      </p:pic>
      <p:sp>
        <p:nvSpPr>
          <p:cNvPr id="182" name="Shape 182"/>
          <p:cNvSpPr txBox="1"/>
          <p:nvPr/>
        </p:nvSpPr>
        <p:spPr>
          <a:xfrm>
            <a:off y="1391250" x="5108325"/>
            <a:ext cy="713700" cx="6117299"/>
          </a:xfrm>
          <a:prstGeom prst="rect">
            <a:avLst/>
          </a:prstGeom>
          <a:noFill/>
          <a:ln>
            <a:noFill/>
          </a:ln>
        </p:spPr>
        <p:txBody>
          <a:bodyPr bIns="91425" rIns="91425" lIns="91425" tIns="91425" anchor="t" anchorCtr="0">
            <a:noAutofit/>
          </a:bodyPr>
          <a:lstStyle/>
          <a:p>
            <a:pPr>
              <a:spcBef>
                <a:spcPts val="0"/>
              </a:spcBef>
              <a:buNone/>
            </a:pPr>
            <a:r>
              <a:t/>
            </a:r>
            <a:endParaRPr/>
          </a:p>
        </p:txBody>
      </p:sp>
      <p:sp>
        <p:nvSpPr>
          <p:cNvPr id="183" name="Shape 183"/>
          <p:cNvSpPr txBox="1"/>
          <p:nvPr/>
        </p:nvSpPr>
        <p:spPr>
          <a:xfrm>
            <a:off y="890175" x="4418000"/>
            <a:ext cy="4171799" cx="4449899"/>
          </a:xfrm>
          <a:prstGeom prst="rect">
            <a:avLst/>
          </a:prstGeom>
          <a:noFill/>
          <a:ln>
            <a:noFill/>
          </a:ln>
        </p:spPr>
        <p:txBody>
          <a:bodyPr bIns="91425" rIns="91425" lIns="91425" tIns="91425" anchor="t" anchorCtr="0">
            <a:noAutofit/>
          </a:bodyPr>
          <a:lstStyle/>
          <a:p>
            <a:pPr rtl="0" lvl="0" indent="-342900" marL="457200">
              <a:spcBef>
                <a:spcPts val="0"/>
              </a:spcBef>
              <a:buClr>
                <a:schemeClr val="dk1"/>
              </a:buClr>
              <a:buSzPct val="100000"/>
              <a:buFont typeface="Raleway"/>
              <a:buChar char="-"/>
            </a:pPr>
            <a:r>
              <a:rPr sz="1800" lang="en">
                <a:solidFill>
                  <a:schemeClr val="dk1"/>
                </a:solidFill>
                <a:latin typeface="Raleway"/>
                <a:ea typeface="Raleway"/>
                <a:cs typeface="Raleway"/>
                <a:sym typeface="Raleway"/>
              </a:rPr>
              <a:t>Learn how to get the best sleep you can, especially if you aren’t getting enough of it.</a:t>
            </a:r>
          </a:p>
          <a:p>
            <a:pPr rtl="0" lvl="0">
              <a:spcBef>
                <a:spcPts val="0"/>
              </a:spcBef>
              <a:buNone/>
            </a:pPr>
            <a:r>
              <a:t/>
            </a:r>
            <a:endParaRPr sz="1800">
              <a:solidFill>
                <a:schemeClr val="dk1"/>
              </a:solidFill>
              <a:latin typeface="Raleway"/>
              <a:ea typeface="Raleway"/>
              <a:cs typeface="Raleway"/>
              <a:sym typeface="Raleway"/>
            </a:endParaRPr>
          </a:p>
          <a:p>
            <a:pPr rtl="0" lvl="0" indent="-342900" marL="457200">
              <a:spcBef>
                <a:spcPts val="0"/>
              </a:spcBef>
              <a:buClr>
                <a:schemeClr val="dk1"/>
              </a:buClr>
              <a:buSzPct val="100000"/>
              <a:buFont typeface="Raleway"/>
              <a:buChar char="-"/>
            </a:pPr>
            <a:r>
              <a:rPr sz="1800" lang="en">
                <a:solidFill>
                  <a:schemeClr val="dk1"/>
                </a:solidFill>
                <a:latin typeface="Raleway"/>
                <a:ea typeface="Raleway"/>
                <a:cs typeface="Raleway"/>
                <a:sym typeface="Raleway"/>
              </a:rPr>
              <a:t>Schedule exercise every day. This should be as much of a mental challenge as it is a physical challenge</a:t>
            </a:r>
          </a:p>
          <a:p>
            <a:pPr rtl="0" lvl="0">
              <a:spcBef>
                <a:spcPts val="0"/>
              </a:spcBef>
              <a:buNone/>
            </a:pPr>
            <a:r>
              <a:t/>
            </a:r>
            <a:endParaRPr sz="1800">
              <a:solidFill>
                <a:schemeClr val="dk1"/>
              </a:solidFill>
              <a:latin typeface="Raleway"/>
              <a:ea typeface="Raleway"/>
              <a:cs typeface="Raleway"/>
              <a:sym typeface="Raleway"/>
            </a:endParaRPr>
          </a:p>
          <a:p>
            <a:pPr rtl="0" lvl="0" indent="-342900" marL="457200">
              <a:spcBef>
                <a:spcPts val="0"/>
              </a:spcBef>
              <a:buClr>
                <a:schemeClr val="dk1"/>
              </a:buClr>
              <a:buSzPct val="100000"/>
              <a:buFont typeface="Raleway"/>
              <a:buChar char="-"/>
            </a:pPr>
            <a:r>
              <a:rPr sz="1800" lang="en">
                <a:solidFill>
                  <a:schemeClr val="dk1"/>
                </a:solidFill>
                <a:latin typeface="Raleway"/>
                <a:ea typeface="Raleway"/>
                <a:cs typeface="Raleway"/>
                <a:sym typeface="Raleway"/>
              </a:rPr>
              <a:t>The Shawn Stevenson Model Podcast</a:t>
            </a:r>
          </a:p>
          <a:p>
            <a:pPr rtl="0" lvl="0">
              <a:spcBef>
                <a:spcPts val="0"/>
              </a:spcBef>
              <a:buNone/>
            </a:pPr>
            <a:r>
              <a:t/>
            </a:r>
            <a:endParaRPr sz="1800">
              <a:solidFill>
                <a:schemeClr val="dk1"/>
              </a:solidFill>
              <a:latin typeface="Raleway"/>
              <a:ea typeface="Raleway"/>
              <a:cs typeface="Raleway"/>
              <a:sym typeface="Raleway"/>
            </a:endParaRPr>
          </a:p>
          <a:p>
            <a:pPr rtl="0" lvl="0" indent="-342900" marL="457200">
              <a:spcBef>
                <a:spcPts val="0"/>
              </a:spcBef>
              <a:buClr>
                <a:schemeClr val="dk1"/>
              </a:buClr>
              <a:buSzPct val="100000"/>
              <a:buFont typeface="Raleway"/>
              <a:buChar char="-"/>
            </a:pPr>
            <a:r>
              <a:rPr sz="1800" lang="en">
                <a:solidFill>
                  <a:schemeClr val="dk1"/>
                </a:solidFill>
                <a:latin typeface="Raleway"/>
                <a:ea typeface="Raleway"/>
                <a:cs typeface="Raleway"/>
                <a:sym typeface="Raleway"/>
              </a:rPr>
              <a:t>Door to Door Organics</a:t>
            </a:r>
          </a:p>
          <a:p>
            <a:pPr rtl="0" lvl="0">
              <a:spcBef>
                <a:spcPts val="0"/>
              </a:spcBef>
              <a:buNone/>
            </a:pPr>
            <a:r>
              <a:t/>
            </a:r>
            <a:endParaRPr sz="1800">
              <a:solidFill>
                <a:schemeClr val="dk1"/>
              </a:solidFill>
              <a:latin typeface="Raleway"/>
              <a:ea typeface="Raleway"/>
              <a:cs typeface="Raleway"/>
              <a:sym typeface="Raleway"/>
            </a:endParaRPr>
          </a:p>
          <a:p>
            <a:pPr>
              <a:spcBef>
                <a:spcPts val="0"/>
              </a:spcBef>
              <a:buNone/>
            </a:pPr>
            <a:r>
              <a:t/>
            </a:r>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y="0" x="0"/>
          <a:ext cy="0" cx="0"/>
          <a:chOff y="0" x="0"/>
          <a:chExt cy="0" cx="0"/>
        </a:xfrm>
      </p:grpSpPr>
      <p:sp>
        <p:nvSpPr>
          <p:cNvPr id="188" name="Shape 188"/>
          <p:cNvSpPr txBox="1"/>
          <p:nvPr/>
        </p:nvSpPr>
        <p:spPr>
          <a:xfrm>
            <a:off y="1714950" x="735150"/>
            <a:ext cy="1713600" cx="7673699"/>
          </a:xfrm>
          <a:prstGeom prst="rect">
            <a:avLst/>
          </a:prstGeom>
          <a:noFill/>
          <a:ln>
            <a:noFill/>
          </a:ln>
        </p:spPr>
        <p:txBody>
          <a:bodyPr bIns="91425" rIns="91425" lIns="91425" tIns="91425" anchor="t" anchorCtr="0">
            <a:noAutofit/>
          </a:bodyPr>
          <a:lstStyle/>
          <a:p>
            <a:pPr rtl="0">
              <a:spcBef>
                <a:spcPts val="0"/>
              </a:spcBef>
              <a:buNone/>
            </a:pPr>
            <a:r>
              <a:rPr b="1" sz="3600" lang="en">
                <a:latin typeface="Raleway"/>
                <a:ea typeface="Raleway"/>
                <a:cs typeface="Raleway"/>
                <a:sym typeface="Raleway"/>
              </a:rPr>
              <a:t>10. Be in control of the sacrifices you make</a:t>
            </a:r>
          </a:p>
          <a:p>
            <a:pPr algn="r">
              <a:spcBef>
                <a:spcPts val="0"/>
              </a:spcBef>
              <a:buNone/>
            </a:pPr>
            <a:r>
              <a:rPr b="1" sz="1800" lang="en" i="1">
                <a:latin typeface="Raleway"/>
                <a:ea typeface="Raleway"/>
                <a:cs typeface="Raleway"/>
                <a:sym typeface="Raleway"/>
              </a:rPr>
              <a:t>...because they are being made one way or another</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y="0" x="0"/>
          <a:ext cy="0" cx="0"/>
          <a:chOff y="0" x="0"/>
          <a:chExt cy="0" cx="0"/>
        </a:xfrm>
      </p:grpSpPr>
      <p:sp>
        <p:nvSpPr>
          <p:cNvPr id="193" name="Shape 193"/>
          <p:cNvSpPr txBox="1"/>
          <p:nvPr/>
        </p:nvSpPr>
        <p:spPr>
          <a:xfrm>
            <a:off y="1915650" x="2988150"/>
            <a:ext cy="702600" cx="3167699"/>
          </a:xfrm>
          <a:prstGeom prst="rect">
            <a:avLst/>
          </a:prstGeom>
          <a:noFill/>
          <a:ln>
            <a:noFill/>
          </a:ln>
        </p:spPr>
        <p:txBody>
          <a:bodyPr bIns="91425" rIns="91425" lIns="91425" tIns="91425" anchor="t" anchorCtr="0">
            <a:noAutofit/>
          </a:bodyPr>
          <a:lstStyle/>
          <a:p>
            <a:pPr>
              <a:spcBef>
                <a:spcPts val="0"/>
              </a:spcBef>
              <a:buNone/>
            </a:pPr>
            <a:r>
              <a:rPr b="1" sz="3600" lang="en"/>
              <a:t>In Retrospect</a:t>
            </a:r>
          </a:p>
        </p:txBody>
      </p:sp>
      <p:sp>
        <p:nvSpPr>
          <p:cNvPr id="194" name="Shape 194"/>
          <p:cNvSpPr txBox="1"/>
          <p:nvPr/>
        </p:nvSpPr>
        <p:spPr>
          <a:xfrm>
            <a:off y="2447675" x="2404800"/>
            <a:ext cy="702600" cx="4334400"/>
          </a:xfrm>
          <a:prstGeom prst="rect">
            <a:avLst/>
          </a:prstGeom>
          <a:noFill/>
          <a:ln>
            <a:noFill/>
          </a:ln>
        </p:spPr>
        <p:txBody>
          <a:bodyPr bIns="91425" rIns="91425" lIns="91425" tIns="91425" anchor="t" anchorCtr="0">
            <a:noAutofit/>
          </a:bodyPr>
          <a:lstStyle/>
          <a:p>
            <a:pPr>
              <a:spcBef>
                <a:spcPts val="0"/>
              </a:spcBef>
              <a:buNone/>
            </a:pPr>
            <a:r>
              <a:rPr b="1" sz="1800" lang="en">
                <a:latin typeface="Raleway"/>
                <a:ea typeface="Raleway"/>
                <a:cs typeface="Raleway"/>
                <a:sym typeface="Raleway"/>
              </a:rPr>
              <a:t>A few things we learned the hard way</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y="0" x="0"/>
          <a:ext cy="0" cx="0"/>
          <a:chOff y="0" x="0"/>
          <a:chExt cy="0" cx="0"/>
        </a:xfrm>
      </p:grpSpPr>
      <p:sp>
        <p:nvSpPr>
          <p:cNvPr id="199" name="Shape 199"/>
          <p:cNvSpPr txBox="1"/>
          <p:nvPr/>
        </p:nvSpPr>
        <p:spPr>
          <a:xfrm>
            <a:off y="655578" x="803250"/>
            <a:ext cy="4098000" cx="7537500"/>
          </a:xfrm>
          <a:prstGeom prst="rect">
            <a:avLst/>
          </a:prstGeom>
          <a:noFill/>
          <a:ln>
            <a:noFill/>
          </a:ln>
        </p:spPr>
        <p:txBody>
          <a:bodyPr bIns="91425" rIns="91425" lIns="91425" tIns="91425" anchor="t" anchorCtr="0">
            <a:noAutofit/>
          </a:bodyPr>
          <a:lstStyle/>
          <a:p>
            <a:pPr rtl="0" lvl="0" indent="-342900" marL="457200">
              <a:spcBef>
                <a:spcPts val="0"/>
              </a:spcBef>
              <a:buClr>
                <a:srgbClr val="000000"/>
              </a:buClr>
              <a:buSzPct val="100000"/>
              <a:buFont typeface="Raleway"/>
              <a:buChar char="-"/>
            </a:pPr>
            <a:r>
              <a:rPr sz="1800" lang="en">
                <a:latin typeface="Raleway"/>
                <a:ea typeface="Raleway"/>
                <a:cs typeface="Raleway"/>
                <a:sym typeface="Raleway"/>
              </a:rPr>
              <a:t>Framed art is expensive, hard to sell, and even harder to accommodate for shipping.</a:t>
            </a:r>
          </a:p>
          <a:p>
            <a:pPr rtl="0" lvl="0">
              <a:spcBef>
                <a:spcPts val="0"/>
              </a:spcBef>
              <a:buNone/>
            </a:pPr>
            <a:r>
              <a:t/>
            </a:r>
            <a:endParaRPr sz="1800">
              <a:latin typeface="Raleway"/>
              <a:ea typeface="Raleway"/>
              <a:cs typeface="Raleway"/>
              <a:sym typeface="Raleway"/>
            </a:endParaRPr>
          </a:p>
          <a:p>
            <a:pPr rtl="0" lvl="0" indent="-342900" marL="457200">
              <a:spcBef>
                <a:spcPts val="0"/>
              </a:spcBef>
              <a:buClr>
                <a:srgbClr val="000000"/>
              </a:buClr>
              <a:buSzPct val="100000"/>
              <a:buFont typeface="Raleway"/>
              <a:buChar char="-"/>
            </a:pPr>
            <a:r>
              <a:rPr sz="1800" lang="en">
                <a:latin typeface="Raleway"/>
                <a:ea typeface="Raleway"/>
                <a:cs typeface="Raleway"/>
                <a:sym typeface="Raleway"/>
              </a:rPr>
              <a:t>Printed marketing / mailers should be as generic as possible with the intention of reuse.</a:t>
            </a:r>
          </a:p>
          <a:p>
            <a:pPr rtl="0" lvl="0">
              <a:spcBef>
                <a:spcPts val="0"/>
              </a:spcBef>
              <a:buNone/>
            </a:pPr>
            <a:r>
              <a:t/>
            </a:r>
            <a:endParaRPr sz="1800">
              <a:latin typeface="Raleway"/>
              <a:ea typeface="Raleway"/>
              <a:cs typeface="Raleway"/>
              <a:sym typeface="Raleway"/>
            </a:endParaRPr>
          </a:p>
          <a:p>
            <a:pPr rtl="0" lvl="0" indent="-342900" marL="457200">
              <a:spcBef>
                <a:spcPts val="0"/>
              </a:spcBef>
              <a:buClr>
                <a:srgbClr val="000000"/>
              </a:buClr>
              <a:buSzPct val="100000"/>
              <a:buFont typeface="Raleway"/>
              <a:buChar char="-"/>
            </a:pPr>
            <a:r>
              <a:rPr sz="1800" lang="en">
                <a:latin typeface="Raleway"/>
                <a:ea typeface="Raleway"/>
                <a:cs typeface="Raleway"/>
                <a:sym typeface="Raleway"/>
              </a:rPr>
              <a:t>Technically, the product cannot be classified as a “lithograph” as “lithographs” are created individually, and by hand.</a:t>
            </a:r>
          </a:p>
          <a:p>
            <a:pPr rtl="0" lvl="0">
              <a:spcBef>
                <a:spcPts val="0"/>
              </a:spcBef>
              <a:buNone/>
            </a:pPr>
            <a:r>
              <a:t/>
            </a:r>
            <a:endParaRPr sz="1800">
              <a:latin typeface="Raleway"/>
              <a:ea typeface="Raleway"/>
              <a:cs typeface="Raleway"/>
              <a:sym typeface="Raleway"/>
            </a:endParaRPr>
          </a:p>
          <a:p>
            <a:pPr rtl="0" lvl="0" indent="-342900" marL="457200">
              <a:spcBef>
                <a:spcPts val="0"/>
              </a:spcBef>
              <a:buClr>
                <a:srgbClr val="000000"/>
              </a:buClr>
              <a:buSzPct val="100000"/>
              <a:buFont typeface="Raleway"/>
              <a:buChar char="-"/>
            </a:pPr>
            <a:r>
              <a:rPr sz="1800" lang="en">
                <a:latin typeface="Raleway"/>
                <a:ea typeface="Raleway"/>
                <a:cs typeface="Raleway"/>
                <a:sym typeface="Raleway"/>
              </a:rPr>
              <a:t>Transporting loose packs of posters is a huge pain in the ass, especially in the winter</a:t>
            </a:r>
          </a:p>
          <a:p>
            <a:pPr rtl="0" lvl="0">
              <a:spcBef>
                <a:spcPts val="0"/>
              </a:spcBef>
              <a:buNone/>
            </a:pPr>
            <a:r>
              <a:t/>
            </a:r>
            <a:endParaRPr sz="1800">
              <a:latin typeface="Raleway"/>
              <a:ea typeface="Raleway"/>
              <a:cs typeface="Raleway"/>
              <a:sym typeface="Raleway"/>
            </a:endParaRPr>
          </a:p>
          <a:p>
            <a:pPr rtl="0" lvl="0" indent="-342900" marL="457200">
              <a:spcBef>
                <a:spcPts val="0"/>
              </a:spcBef>
              <a:buClr>
                <a:srgbClr val="000000"/>
              </a:buClr>
              <a:buSzPct val="100000"/>
              <a:buFont typeface="Raleway"/>
              <a:buChar char="-"/>
            </a:pPr>
            <a:r>
              <a:rPr sz="1800" lang="en">
                <a:latin typeface="Raleway"/>
                <a:ea typeface="Raleway"/>
                <a:cs typeface="Raleway"/>
                <a:sym typeface="Raleway"/>
              </a:rPr>
              <a:t>You need proper storage for loose posters</a:t>
            </a:r>
          </a:p>
          <a:p>
            <a:pPr rtl="0" lvl="0">
              <a:spcBef>
                <a:spcPts val="0"/>
              </a:spcBef>
              <a:buNone/>
            </a:pPr>
            <a:r>
              <a:t/>
            </a:r>
            <a:endParaRPr sz="1800">
              <a:latin typeface="Raleway"/>
              <a:ea typeface="Raleway"/>
              <a:cs typeface="Raleway"/>
              <a:sym typeface="Raleway"/>
            </a:endParaRPr>
          </a:p>
          <a:p>
            <a:pPr lvl="0" indent="-342900" marL="457200">
              <a:spcBef>
                <a:spcPts val="0"/>
              </a:spcBef>
              <a:buClr>
                <a:srgbClr val="000000"/>
              </a:buClr>
              <a:buSzPct val="100000"/>
              <a:buFont typeface="Raleway"/>
              <a:buChar char="-"/>
            </a:pPr>
            <a:r>
              <a:rPr sz="1800" lang="en">
                <a:latin typeface="Raleway"/>
                <a:ea typeface="Raleway"/>
                <a:cs typeface="Raleway"/>
                <a:sym typeface="Raleway"/>
              </a:rPr>
              <a:t>Rolling heavyweight posters is harder than it looks </a:t>
            </a:r>
          </a:p>
        </p:txBody>
      </p:sp>
      <p:sp>
        <p:nvSpPr>
          <p:cNvPr id="200" name="Shape 200"/>
          <p:cNvSpPr txBox="1"/>
          <p:nvPr/>
        </p:nvSpPr>
        <p:spPr>
          <a:xfrm>
            <a:off y="114975" x="146325"/>
            <a:ext cy="702600" cx="2195400"/>
          </a:xfrm>
          <a:prstGeom prst="rect">
            <a:avLst/>
          </a:prstGeom>
          <a:noFill/>
          <a:ln>
            <a:noFill/>
          </a:ln>
        </p:spPr>
        <p:txBody>
          <a:bodyPr bIns="91425" rIns="91425" lIns="91425" tIns="91425" anchor="t" anchorCtr="0">
            <a:noAutofit/>
          </a:bodyPr>
          <a:lstStyle/>
          <a:p>
            <a:pPr>
              <a:spcBef>
                <a:spcPts val="0"/>
              </a:spcBef>
              <a:buNone/>
            </a:pPr>
            <a:r>
              <a:rPr b="1" sz="2400" lang="en"/>
              <a:t>In Retrospect</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y="0" x="0"/>
          <a:ext cy="0" cx="0"/>
          <a:chOff y="0" x="0"/>
          <a:chExt cy="0" cx="0"/>
        </a:xfrm>
      </p:grpSpPr>
      <p:sp>
        <p:nvSpPr>
          <p:cNvPr id="205" name="Shape 205"/>
          <p:cNvSpPr txBox="1"/>
          <p:nvPr/>
        </p:nvSpPr>
        <p:spPr>
          <a:xfrm>
            <a:off y="2220450" x="3714750"/>
            <a:ext cy="702600" cx="1714500"/>
          </a:xfrm>
          <a:prstGeom prst="rect">
            <a:avLst/>
          </a:prstGeom>
          <a:noFill/>
          <a:ln>
            <a:noFill/>
          </a:ln>
        </p:spPr>
        <p:txBody>
          <a:bodyPr bIns="91425" rIns="91425" lIns="91425" tIns="91425" anchor="t" anchorCtr="0">
            <a:noAutofit/>
          </a:bodyPr>
          <a:lstStyle/>
          <a:p>
            <a:pPr>
              <a:spcBef>
                <a:spcPts val="0"/>
              </a:spcBef>
              <a:buNone/>
            </a:pPr>
            <a:r>
              <a:rPr b="1" sz="2400" lang="en">
                <a:latin typeface="Raleway"/>
                <a:ea typeface="Raleway"/>
                <a:cs typeface="Raleway"/>
                <a:sym typeface="Raleway"/>
              </a:rPr>
              <a:t>Thank you</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 name="Shape 40"/>
        <p:cNvGrpSpPr/>
        <p:nvPr/>
      </p:nvGrpSpPr>
      <p:grpSpPr>
        <a:xfrm>
          <a:off y="0" x="0"/>
          <a:ext cy="0" cx="0"/>
          <a:chOff y="0" x="0"/>
          <a:chExt cy="0" cx="0"/>
        </a:xfrm>
      </p:grpSpPr>
      <p:pic>
        <p:nvPicPr>
          <p:cNvPr id="41" name="Shape 41"/>
          <p:cNvPicPr preferRelativeResize="0"/>
          <p:nvPr/>
        </p:nvPicPr>
        <p:blipFill>
          <a:blip r:embed="rId3">
            <a:alphaModFix/>
          </a:blip>
          <a:stretch>
            <a:fillRect/>
          </a:stretch>
        </p:blipFill>
        <p:spPr>
          <a:xfrm>
            <a:off y="710900" x="2602399"/>
            <a:ext cy="3282650" cx="3939201"/>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 name="Shape 45"/>
        <p:cNvGrpSpPr/>
        <p:nvPr/>
      </p:nvGrpSpPr>
      <p:grpSpPr>
        <a:xfrm>
          <a:off y="0" x="0"/>
          <a:ext cy="0" cx="0"/>
          <a:chOff y="0" x="0"/>
          <a:chExt cy="0" cx="0"/>
        </a:xfrm>
      </p:grpSpPr>
      <p:pic>
        <p:nvPicPr>
          <p:cNvPr id="46" name="Shape 46"/>
          <p:cNvPicPr preferRelativeResize="0"/>
          <p:nvPr/>
        </p:nvPicPr>
        <p:blipFill>
          <a:blip r:embed="rId3">
            <a:alphaModFix/>
          </a:blip>
          <a:stretch>
            <a:fillRect/>
          </a:stretch>
        </p:blipFill>
        <p:spPr>
          <a:xfrm>
            <a:off y="334537" x="2774974"/>
            <a:ext cy="4474425" cx="359405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 name="Shape 50"/>
        <p:cNvGrpSpPr/>
        <p:nvPr/>
      </p:nvGrpSpPr>
      <p:grpSpPr>
        <a:xfrm>
          <a:off y="0" x="0"/>
          <a:ext cy="0" cx="0"/>
          <a:chOff y="0" x="0"/>
          <a:chExt cy="0" cx="0"/>
        </a:xfrm>
      </p:grpSpPr>
      <p:pic>
        <p:nvPicPr>
          <p:cNvPr id="51" name="Shape 51"/>
          <p:cNvPicPr preferRelativeResize="0"/>
          <p:nvPr/>
        </p:nvPicPr>
        <p:blipFill>
          <a:blip r:embed="rId3">
            <a:alphaModFix/>
          </a:blip>
          <a:stretch>
            <a:fillRect/>
          </a:stretch>
        </p:blipFill>
        <p:spPr>
          <a:xfrm>
            <a:off y="549274" x="317624"/>
            <a:ext cy="4085501" cx="4085524"/>
          </a:xfrm>
          <a:prstGeom prst="rect">
            <a:avLst/>
          </a:prstGeom>
          <a:noFill/>
          <a:ln>
            <a:noFill/>
          </a:ln>
        </p:spPr>
      </p:pic>
      <p:pic>
        <p:nvPicPr>
          <p:cNvPr id="52" name="Shape 52"/>
          <p:cNvPicPr preferRelativeResize="0"/>
          <p:nvPr/>
        </p:nvPicPr>
        <p:blipFill>
          <a:blip r:embed="rId4">
            <a:alphaModFix/>
          </a:blip>
          <a:stretch>
            <a:fillRect/>
          </a:stretch>
        </p:blipFill>
        <p:spPr>
          <a:xfrm>
            <a:off y="549274" x="4784150"/>
            <a:ext cy="4085500" cx="408552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 name="Shape 56"/>
        <p:cNvGrpSpPr/>
        <p:nvPr/>
      </p:nvGrpSpPr>
      <p:grpSpPr>
        <a:xfrm>
          <a:off y="0" x="0"/>
          <a:ext cy="0" cx="0"/>
          <a:chOff y="0" x="0"/>
          <a:chExt cy="0" cx="0"/>
        </a:xfrm>
      </p:grpSpPr>
      <p:sp>
        <p:nvSpPr>
          <p:cNvPr id="57" name="Shape 57"/>
          <p:cNvSpPr txBox="1"/>
          <p:nvPr/>
        </p:nvSpPr>
        <p:spPr>
          <a:xfrm>
            <a:off y="2198400" x="928650"/>
            <a:ext cy="746699" cx="7286700"/>
          </a:xfrm>
          <a:prstGeom prst="rect">
            <a:avLst/>
          </a:prstGeom>
          <a:noFill/>
          <a:ln>
            <a:noFill/>
          </a:ln>
        </p:spPr>
        <p:txBody>
          <a:bodyPr bIns="91425" rIns="91425" lIns="91425" tIns="91425" anchor="t" anchorCtr="0">
            <a:noAutofit/>
          </a:bodyPr>
          <a:lstStyle/>
          <a:p>
            <a:pPr algn="ctr">
              <a:spcBef>
                <a:spcPts val="0"/>
              </a:spcBef>
              <a:buNone/>
            </a:pPr>
            <a:r>
              <a:rPr b="1" sz="3600" lang="en">
                <a:latin typeface="Raleway"/>
                <a:ea typeface="Raleway"/>
                <a:cs typeface="Raleway"/>
                <a:sym typeface="Raleway"/>
              </a:rPr>
              <a:t>Background</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y="0" x="0"/>
          <a:ext cy="0" cx="0"/>
          <a:chOff y="0" x="0"/>
          <a:chExt cy="0" cx="0"/>
        </a:xfrm>
      </p:grpSpPr>
      <p:sp>
        <p:nvSpPr>
          <p:cNvPr id="62" name="Shape 62"/>
          <p:cNvSpPr txBox="1"/>
          <p:nvPr/>
        </p:nvSpPr>
        <p:spPr>
          <a:xfrm>
            <a:off y="135925" x="198650"/>
            <a:ext cy="702600" cx="6021600"/>
          </a:xfrm>
          <a:prstGeom prst="rect">
            <a:avLst/>
          </a:prstGeom>
          <a:noFill/>
          <a:ln>
            <a:noFill/>
          </a:ln>
        </p:spPr>
        <p:txBody>
          <a:bodyPr bIns="91425" rIns="91425" lIns="91425" tIns="91425" anchor="t" anchorCtr="0">
            <a:noAutofit/>
          </a:bodyPr>
          <a:lstStyle/>
          <a:p>
            <a:pPr>
              <a:spcBef>
                <a:spcPts val="0"/>
              </a:spcBef>
              <a:buNone/>
            </a:pPr>
            <a:r>
              <a:rPr b="1" sz="2400" lang="en">
                <a:latin typeface="Raleway"/>
                <a:ea typeface="Raleway"/>
                <a:cs typeface="Raleway"/>
                <a:sym typeface="Raleway"/>
              </a:rPr>
              <a:t>Team</a:t>
            </a:r>
          </a:p>
        </p:txBody>
      </p:sp>
      <p:pic>
        <p:nvPicPr>
          <p:cNvPr id="63" name="Shape 63"/>
          <p:cNvPicPr preferRelativeResize="0"/>
          <p:nvPr/>
        </p:nvPicPr>
        <p:blipFill>
          <a:blip r:embed="rId3">
            <a:alphaModFix/>
          </a:blip>
          <a:stretch>
            <a:fillRect/>
          </a:stretch>
        </p:blipFill>
        <p:spPr>
          <a:xfrm>
            <a:off y="872125" x="1247850"/>
            <a:ext cy="3333771" cx="2857500"/>
          </a:xfrm>
          <a:prstGeom prst="rect">
            <a:avLst/>
          </a:prstGeom>
          <a:noFill/>
          <a:ln>
            <a:noFill/>
          </a:ln>
        </p:spPr>
      </p:pic>
      <p:pic>
        <p:nvPicPr>
          <p:cNvPr id="64" name="Shape 64"/>
          <p:cNvPicPr preferRelativeResize="0"/>
          <p:nvPr/>
        </p:nvPicPr>
        <p:blipFill>
          <a:blip r:embed="rId4">
            <a:alphaModFix/>
          </a:blip>
          <a:stretch>
            <a:fillRect/>
          </a:stretch>
        </p:blipFill>
        <p:spPr>
          <a:xfrm>
            <a:off y="882579" x="5002558"/>
            <a:ext cy="3333750" cx="2857500"/>
          </a:xfrm>
          <a:prstGeom prst="rect">
            <a:avLst/>
          </a:prstGeom>
          <a:noFill/>
          <a:ln>
            <a:noFill/>
          </a:ln>
        </p:spPr>
      </p:pic>
      <p:sp>
        <p:nvSpPr>
          <p:cNvPr id="65" name="Shape 65"/>
          <p:cNvSpPr txBox="1"/>
          <p:nvPr/>
        </p:nvSpPr>
        <p:spPr>
          <a:xfrm>
            <a:off y="4184987" x="1171650"/>
            <a:ext cy="702600" cx="3073500"/>
          </a:xfrm>
          <a:prstGeom prst="rect">
            <a:avLst/>
          </a:prstGeom>
          <a:noFill/>
          <a:ln>
            <a:noFill/>
          </a:ln>
        </p:spPr>
        <p:txBody>
          <a:bodyPr bIns="91425" rIns="91425" lIns="91425" tIns="91425" anchor="t" anchorCtr="0">
            <a:noAutofit/>
          </a:bodyPr>
          <a:lstStyle/>
          <a:p>
            <a:pPr algn="ctr" rtl="0">
              <a:spcBef>
                <a:spcPts val="0"/>
              </a:spcBef>
              <a:buNone/>
            </a:pPr>
            <a:r>
              <a:rPr lang="en">
                <a:latin typeface="Raleway"/>
                <a:ea typeface="Raleway"/>
                <a:cs typeface="Raleway"/>
                <a:sym typeface="Raleway"/>
              </a:rPr>
              <a:t>Aaron Cessna</a:t>
            </a:r>
          </a:p>
          <a:p>
            <a:pPr algn="ctr">
              <a:spcBef>
                <a:spcPts val="0"/>
              </a:spcBef>
              <a:buNone/>
            </a:pPr>
            <a:r>
              <a:rPr lang="en">
                <a:latin typeface="Raleway"/>
                <a:ea typeface="Raleway"/>
                <a:cs typeface="Raleway"/>
                <a:sym typeface="Raleway"/>
              </a:rPr>
              <a:t>Creative Direction</a:t>
            </a:r>
          </a:p>
        </p:txBody>
      </p:sp>
      <p:sp>
        <p:nvSpPr>
          <p:cNvPr id="66" name="Shape 66"/>
          <p:cNvSpPr txBox="1"/>
          <p:nvPr/>
        </p:nvSpPr>
        <p:spPr>
          <a:xfrm>
            <a:off y="4184175" x="5002550"/>
            <a:ext cy="702600" cx="2857499"/>
          </a:xfrm>
          <a:prstGeom prst="rect">
            <a:avLst/>
          </a:prstGeom>
          <a:noFill/>
          <a:ln>
            <a:noFill/>
          </a:ln>
        </p:spPr>
        <p:txBody>
          <a:bodyPr bIns="91425" rIns="91425" lIns="91425" tIns="91425" anchor="t" anchorCtr="0">
            <a:noAutofit/>
          </a:bodyPr>
          <a:lstStyle/>
          <a:p>
            <a:pPr algn="ctr" rtl="0">
              <a:spcBef>
                <a:spcPts val="0"/>
              </a:spcBef>
              <a:buNone/>
            </a:pPr>
            <a:r>
              <a:rPr lang="en">
                <a:latin typeface="Raleway"/>
                <a:ea typeface="Raleway"/>
                <a:cs typeface="Raleway"/>
                <a:sym typeface="Raleway"/>
              </a:rPr>
              <a:t>Dawn Beacon</a:t>
            </a:r>
          </a:p>
          <a:p>
            <a:pPr algn="ctr">
              <a:spcBef>
                <a:spcPts val="0"/>
              </a:spcBef>
              <a:buNone/>
            </a:pPr>
            <a:r>
              <a:rPr lang="en">
                <a:latin typeface="Raleway"/>
                <a:ea typeface="Raleway"/>
                <a:cs typeface="Raleway"/>
                <a:sym typeface="Raleway"/>
              </a:rPr>
              <a:t>Illustrator</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y="0" x="0"/>
          <a:ext cy="0" cx="0"/>
          <a:chOff y="0" x="0"/>
          <a:chExt cy="0" cx="0"/>
        </a:xfrm>
      </p:grpSpPr>
      <p:sp>
        <p:nvSpPr>
          <p:cNvPr id="71" name="Shape 71"/>
          <p:cNvSpPr txBox="1"/>
          <p:nvPr/>
        </p:nvSpPr>
        <p:spPr>
          <a:xfrm>
            <a:off y="1925700" x="1561200"/>
            <a:ext cy="1292100" cx="6021600"/>
          </a:xfrm>
          <a:prstGeom prst="rect">
            <a:avLst/>
          </a:prstGeom>
          <a:noFill/>
          <a:ln>
            <a:noFill/>
          </a:ln>
        </p:spPr>
        <p:txBody>
          <a:bodyPr bIns="91425" rIns="91425" lIns="91425" tIns="91425" anchor="t" anchorCtr="0">
            <a:noAutofit/>
          </a:bodyPr>
          <a:lstStyle/>
          <a:p>
            <a:pPr rtl="0" lvl="0" indent="-457200" marL="457200">
              <a:spcBef>
                <a:spcPts val="0"/>
              </a:spcBef>
              <a:buClr>
                <a:srgbClr val="000000"/>
              </a:buClr>
              <a:buSzPct val="100000"/>
              <a:buFont typeface="Raleway"/>
              <a:buAutoNum type="arabicPeriod"/>
            </a:pPr>
            <a:r>
              <a:rPr b="1" sz="3600" lang="en">
                <a:latin typeface="Raleway"/>
                <a:ea typeface="Raleway"/>
                <a:cs typeface="Raleway"/>
                <a:sym typeface="Raleway"/>
              </a:rPr>
              <a:t>Relationships are built years in advance.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y="0" x="0"/>
          <a:ext cy="0" cx="0"/>
          <a:chOff y="0" x="0"/>
          <a:chExt cy="0" cx="0"/>
        </a:xfrm>
      </p:grpSpPr>
      <p:sp>
        <p:nvSpPr>
          <p:cNvPr id="76" name="Shape 76"/>
          <p:cNvSpPr txBox="1"/>
          <p:nvPr/>
        </p:nvSpPr>
        <p:spPr>
          <a:xfrm>
            <a:off y="162625" x="179125"/>
            <a:ext cy="702600" cx="8540999"/>
          </a:xfrm>
          <a:prstGeom prst="rect">
            <a:avLst/>
          </a:prstGeom>
          <a:noFill/>
          <a:ln>
            <a:noFill/>
          </a:ln>
        </p:spPr>
        <p:txBody>
          <a:bodyPr bIns="91425" rIns="91425" lIns="91425" tIns="91425" anchor="t" anchorCtr="0">
            <a:noAutofit/>
          </a:bodyPr>
          <a:lstStyle/>
          <a:p>
            <a:pPr rtl="0" lvl="0" indent="-381000" marL="457200">
              <a:spcBef>
                <a:spcPts val="0"/>
              </a:spcBef>
              <a:buClr>
                <a:schemeClr val="dk1"/>
              </a:buClr>
              <a:buSzPct val="100000"/>
              <a:buFont typeface="Raleway"/>
              <a:buAutoNum type="arabicPeriod"/>
            </a:pPr>
            <a:r>
              <a:rPr b="1" sz="2400" lang="en">
                <a:solidFill>
                  <a:schemeClr val="dk1"/>
                </a:solidFill>
                <a:latin typeface="Raleway"/>
                <a:ea typeface="Raleway"/>
                <a:cs typeface="Raleway"/>
                <a:sym typeface="Raleway"/>
              </a:rPr>
              <a:t>Relationships are built years in advance.</a:t>
            </a:r>
          </a:p>
          <a:p>
            <a:pPr>
              <a:spcBef>
                <a:spcPts val="0"/>
              </a:spcBef>
              <a:buNone/>
            </a:pPr>
            <a:r>
              <a:t/>
            </a:r>
            <a:endParaRPr/>
          </a:p>
        </p:txBody>
      </p:sp>
      <p:sp>
        <p:nvSpPr>
          <p:cNvPr id="77" name="Shape 77"/>
          <p:cNvSpPr txBox="1"/>
          <p:nvPr/>
        </p:nvSpPr>
        <p:spPr>
          <a:xfrm>
            <a:off y="1101225" x="4227475"/>
            <a:ext cy="3460499" cx="3481200"/>
          </a:xfrm>
          <a:prstGeom prst="rect">
            <a:avLst/>
          </a:prstGeom>
          <a:noFill/>
          <a:ln>
            <a:noFill/>
          </a:ln>
        </p:spPr>
        <p:txBody>
          <a:bodyPr bIns="91425" rIns="91425" lIns="91425" tIns="91425" anchor="t" anchorCtr="0">
            <a:noAutofit/>
          </a:bodyPr>
          <a:lstStyle/>
          <a:p>
            <a:pPr rtl="0">
              <a:spcBef>
                <a:spcPts val="0"/>
              </a:spcBef>
              <a:buNone/>
            </a:pPr>
            <a:r>
              <a:rPr sz="1800" lang="en">
                <a:latin typeface="Raleway"/>
                <a:ea typeface="Raleway"/>
                <a:cs typeface="Raleway"/>
                <a:sym typeface="Raleway"/>
              </a:rPr>
              <a:t>Vail Daily</a:t>
            </a:r>
          </a:p>
          <a:p>
            <a:pPr rtl="0">
              <a:spcBef>
                <a:spcPts val="0"/>
              </a:spcBef>
              <a:buNone/>
            </a:pPr>
            <a:r>
              <a:t/>
            </a:r>
            <a:endParaRPr sz="1800">
              <a:latin typeface="Raleway"/>
              <a:ea typeface="Raleway"/>
              <a:cs typeface="Raleway"/>
              <a:sym typeface="Raleway"/>
            </a:endParaRPr>
          </a:p>
          <a:p>
            <a:pPr rtl="0" lvl="0" indent="-342900" marL="457200">
              <a:lnSpc>
                <a:spcPct val="100000"/>
              </a:lnSpc>
              <a:spcBef>
                <a:spcPts val="0"/>
              </a:spcBef>
              <a:buClr>
                <a:srgbClr val="000000"/>
              </a:buClr>
              <a:buSzPct val="100000"/>
              <a:buFont typeface="Raleway"/>
              <a:buChar char="-"/>
            </a:pPr>
            <a:r>
              <a:rPr sz="1800" lang="en">
                <a:latin typeface="Raleway"/>
                <a:ea typeface="Raleway"/>
                <a:cs typeface="Raleway"/>
                <a:sym typeface="Raleway"/>
              </a:rPr>
              <a:t>Helped us connect with their printer in Denver</a:t>
            </a:r>
          </a:p>
          <a:p>
            <a:pPr rtl="0" lvl="0">
              <a:lnSpc>
                <a:spcPct val="100000"/>
              </a:lnSpc>
              <a:spcBef>
                <a:spcPts val="0"/>
              </a:spcBef>
              <a:buNone/>
            </a:pPr>
            <a:r>
              <a:t/>
            </a:r>
            <a:endParaRPr sz="1800">
              <a:latin typeface="Raleway"/>
              <a:ea typeface="Raleway"/>
              <a:cs typeface="Raleway"/>
              <a:sym typeface="Raleway"/>
            </a:endParaRPr>
          </a:p>
          <a:p>
            <a:pPr rtl="0" lvl="0" indent="-342900" marL="457200">
              <a:lnSpc>
                <a:spcPct val="100000"/>
              </a:lnSpc>
              <a:spcBef>
                <a:spcPts val="0"/>
              </a:spcBef>
              <a:buClr>
                <a:srgbClr val="000000"/>
              </a:buClr>
              <a:buSzPct val="100000"/>
              <a:buFont typeface="Raleway"/>
              <a:buChar char="-"/>
            </a:pPr>
            <a:r>
              <a:rPr sz="1800" lang="en">
                <a:solidFill>
                  <a:schemeClr val="dk1"/>
                </a:solidFill>
                <a:latin typeface="Raleway"/>
                <a:ea typeface="Raleway"/>
                <a:cs typeface="Raleway"/>
                <a:sym typeface="Raleway"/>
              </a:rPr>
              <a:t>Daily ad to promote walk-in sales</a:t>
            </a:r>
          </a:p>
          <a:p>
            <a:pPr rtl="0" lvl="0">
              <a:lnSpc>
                <a:spcPct val="100000"/>
              </a:lnSpc>
              <a:spcBef>
                <a:spcPts val="0"/>
              </a:spcBef>
              <a:buNone/>
            </a:pPr>
            <a:r>
              <a:t/>
            </a:r>
            <a:endParaRPr sz="1800">
              <a:solidFill>
                <a:schemeClr val="dk1"/>
              </a:solidFill>
              <a:latin typeface="Raleway"/>
              <a:ea typeface="Raleway"/>
              <a:cs typeface="Raleway"/>
              <a:sym typeface="Raleway"/>
            </a:endParaRPr>
          </a:p>
          <a:p>
            <a:pPr rtl="0" lvl="0" indent="-342900" marL="457200">
              <a:lnSpc>
                <a:spcPct val="100000"/>
              </a:lnSpc>
              <a:spcBef>
                <a:spcPts val="0"/>
              </a:spcBef>
              <a:buClr>
                <a:schemeClr val="dk1"/>
              </a:buClr>
              <a:buSzPct val="100000"/>
              <a:buFont typeface="Raleway"/>
              <a:buChar char="-"/>
            </a:pPr>
            <a:r>
              <a:rPr sz="1800" lang="en">
                <a:solidFill>
                  <a:schemeClr val="dk1"/>
                </a:solidFill>
                <a:latin typeface="Raleway"/>
                <a:ea typeface="Raleway"/>
                <a:cs typeface="Raleway"/>
                <a:sym typeface="Raleway"/>
              </a:rPr>
              <a:t>Facilitated wholesale distribution to their vendors</a:t>
            </a:r>
          </a:p>
        </p:txBody>
      </p:sp>
      <p:pic>
        <p:nvPicPr>
          <p:cNvPr id="78" name="Shape 78"/>
          <p:cNvPicPr preferRelativeResize="0"/>
          <p:nvPr/>
        </p:nvPicPr>
        <p:blipFill>
          <a:blip r:embed="rId3">
            <a:alphaModFix/>
          </a:blip>
          <a:stretch>
            <a:fillRect/>
          </a:stretch>
        </p:blipFill>
        <p:spPr>
          <a:xfrm>
            <a:off y="746800" x="1940449"/>
            <a:ext cy="4169350" cx="14717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